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4" r:id="rId9"/>
    <p:sldId id="268" r:id="rId10"/>
    <p:sldId id="266" r:id="rId11"/>
    <p:sldId id="270" r:id="rId12"/>
    <p:sldId id="269" r:id="rId13"/>
    <p:sldId id="265" r:id="rId14"/>
    <p:sldId id="273" r:id="rId15"/>
    <p:sldId id="271" r:id="rId16"/>
    <p:sldId id="272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D5D4"/>
    <a:srgbClr val="E6B9B8"/>
    <a:srgbClr val="BE4B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4660"/>
  </p:normalViewPr>
  <p:slideViewPr>
    <p:cSldViewPr>
      <p:cViewPr>
        <p:scale>
          <a:sx n="77" d="100"/>
          <a:sy n="77" d="100"/>
        </p:scale>
        <p:origin x="154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4A05E-DEA9-4CEA-A63B-3593EEF3AC45}" type="datetimeFigureOut">
              <a:rPr lang="fr-FR" smtClean="0"/>
              <a:pPr/>
              <a:t>19/07/2022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E215E4-C268-49C5-99B2-A7D91F84115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3396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215E4-C268-49C5-99B2-A7D91F84115D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3">
            <a:extLst>
              <a:ext uri="{FF2B5EF4-FFF2-40B4-BE49-F238E27FC236}">
                <a16:creationId xmlns:a16="http://schemas.microsoft.com/office/drawing/2014/main" id="{BFD1D7AA-C851-140C-B95F-03BA2E9B250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165850"/>
            <a:ext cx="9144000" cy="6921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F28299C7-6AB9-27A2-1C93-D7145CA21CD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3600">
                <a:solidFill>
                  <a:srgbClr val="009900"/>
                </a:solidFill>
              </a:defRPr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61796431-87EC-8BE1-CB9C-F3068A72862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1436688" indent="0">
              <a:buFont typeface="Wingdings" pitchFamily="2" charset="2"/>
              <a:buNone/>
              <a:defRPr sz="2400"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9" name="Espace réservé du numéro de diapositive 15">
            <a:extLst>
              <a:ext uri="{FF2B5EF4-FFF2-40B4-BE49-F238E27FC236}">
                <a16:creationId xmlns:a16="http://schemas.microsoft.com/office/drawing/2014/main" id="{C588F52A-6818-882A-6B98-B33DA02263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75DAC6A-8DEC-41B4-8BE0-ECBB5626B0B0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482F80-AB35-9135-F37E-4A774367E7C1}"/>
              </a:ext>
            </a:extLst>
          </p:cNvPr>
          <p:cNvSpPr/>
          <p:nvPr userDrawn="1"/>
        </p:nvSpPr>
        <p:spPr>
          <a:xfrm>
            <a:off x="8082390" y="6172200"/>
            <a:ext cx="106161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117C89C8-7728-BE6F-84D3-C6F4F41832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0" y="6543675"/>
            <a:ext cx="79565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sz="1200" b="1" dirty="0">
                <a:solidFill>
                  <a:srgbClr val="003399"/>
                </a:solidFill>
              </a:rPr>
              <a:t>Fabien HOSPITAL</a:t>
            </a:r>
            <a:r>
              <a:rPr lang="fr-FR" sz="1200" b="1" baseline="0" dirty="0">
                <a:solidFill>
                  <a:srgbClr val="003399"/>
                </a:solidFill>
              </a:rPr>
              <a:t> – CPGE PCS/IPSI/PC/MP</a:t>
            </a:r>
            <a:r>
              <a:rPr lang="fr-FR" sz="1200" dirty="0">
                <a:solidFill>
                  <a:srgbClr val="003399"/>
                </a:solidFill>
              </a:rPr>
              <a:t>– </a:t>
            </a:r>
            <a:r>
              <a:rPr lang="fr-FR" sz="1200" b="1" baseline="0" dirty="0">
                <a:solidFill>
                  <a:srgbClr val="003399"/>
                </a:solidFill>
              </a:rPr>
              <a:t>Lycée Bellevue  Toulouse --</a:t>
            </a:r>
            <a:r>
              <a:rPr lang="fr-FR" sz="1200" dirty="0">
                <a:solidFill>
                  <a:srgbClr val="003399"/>
                </a:solidFill>
              </a:rPr>
              <a:t> fabien.hospi@gmail.com</a:t>
            </a:r>
          </a:p>
          <a:p>
            <a:pPr algn="ctr" eaLnBrk="1" hangingPunct="1"/>
            <a:endParaRPr lang="fr-FR" sz="1200" dirty="0">
              <a:solidFill>
                <a:srgbClr val="003399"/>
              </a:solidFill>
            </a:endParaRPr>
          </a:p>
        </p:txBody>
      </p:sp>
      <p:sp>
        <p:nvSpPr>
          <p:cNvPr id="24" name="Freeform 12">
            <a:extLst>
              <a:ext uri="{FF2B5EF4-FFF2-40B4-BE49-F238E27FC236}">
                <a16:creationId xmlns:a16="http://schemas.microsoft.com/office/drawing/2014/main" id="{06C6BA60-B3CC-3933-0031-9E8DF3F6BA6D}"/>
              </a:ext>
            </a:extLst>
          </p:cNvPr>
          <p:cNvSpPr>
            <a:spLocks/>
          </p:cNvSpPr>
          <p:nvPr userDrawn="1"/>
        </p:nvSpPr>
        <p:spPr bwMode="auto">
          <a:xfrm>
            <a:off x="0" y="6145213"/>
            <a:ext cx="7019925" cy="395287"/>
          </a:xfrm>
          <a:custGeom>
            <a:avLst/>
            <a:gdLst>
              <a:gd name="T0" fmla="*/ 0 w 4422"/>
              <a:gd name="T1" fmla="*/ 2147483647 h 249"/>
              <a:gd name="T2" fmla="*/ 2147483647 w 4422"/>
              <a:gd name="T3" fmla="*/ 2147483647 h 249"/>
              <a:gd name="T4" fmla="*/ 2147483647 w 4422"/>
              <a:gd name="T5" fmla="*/ 2147483647 h 249"/>
              <a:gd name="T6" fmla="*/ 2147483647 w 4422"/>
              <a:gd name="T7" fmla="*/ 2147483647 h 2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422" h="249">
                <a:moveTo>
                  <a:pt x="0" y="5"/>
                </a:moveTo>
                <a:cubicBezTo>
                  <a:pt x="94" y="10"/>
                  <a:pt x="134" y="0"/>
                  <a:pt x="561" y="35"/>
                </a:cubicBezTo>
                <a:cubicBezTo>
                  <a:pt x="988" y="70"/>
                  <a:pt x="1921" y="179"/>
                  <a:pt x="2564" y="214"/>
                </a:cubicBezTo>
                <a:cubicBezTo>
                  <a:pt x="3207" y="249"/>
                  <a:pt x="4035" y="239"/>
                  <a:pt x="4422" y="245"/>
                </a:cubicBezTo>
              </a:path>
            </a:pathLst>
          </a:custGeom>
          <a:solidFill>
            <a:schemeClr val="bg1"/>
          </a:solidFill>
          <a:ln w="19050">
            <a:solidFill>
              <a:srgbClr val="2F9DB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06E0A4A6-99AA-CFEF-4245-CAF468F90EA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924300" y="6092825"/>
            <a:ext cx="4248150" cy="360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5571F32A-63A5-4288-91F2-D7FAB4A8934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55875" y="6132513"/>
            <a:ext cx="3168650" cy="2174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DCDBF826-5B50-BB57-43D4-D848D2197A5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95513" y="6092825"/>
            <a:ext cx="2952750" cy="2174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4F44A81B-6761-37D4-3071-AB4DA0440B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63713" y="6021388"/>
            <a:ext cx="647700" cy="2174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" name="Rectangle 18">
            <a:extLst>
              <a:ext uri="{FF2B5EF4-FFF2-40B4-BE49-F238E27FC236}">
                <a16:creationId xmlns:a16="http://schemas.microsoft.com/office/drawing/2014/main" id="{473C0E31-8E29-5C17-F11A-B0BE334B4A5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476375" y="6092825"/>
            <a:ext cx="647700" cy="146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" name="AutoShape 19">
            <a:extLst>
              <a:ext uri="{FF2B5EF4-FFF2-40B4-BE49-F238E27FC236}">
                <a16:creationId xmlns:a16="http://schemas.microsoft.com/office/drawing/2014/main" id="{A3C3DC83-6E8F-FB66-0035-3C68B911E09E}"/>
              </a:ext>
            </a:extLst>
          </p:cNvPr>
          <p:cNvSpPr>
            <a:spLocks noChangeArrowheads="1"/>
          </p:cNvSpPr>
          <p:nvPr userDrawn="1"/>
        </p:nvSpPr>
        <p:spPr bwMode="auto">
          <a:xfrm rot="5400000" flipV="1">
            <a:off x="1509713" y="5616575"/>
            <a:ext cx="225425" cy="1158875"/>
          </a:xfrm>
          <a:prstGeom prst="triangle">
            <a:avLst>
              <a:gd name="adj" fmla="val 49708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/>
          <a:p>
            <a:endParaRPr lang="fr-FR"/>
          </a:p>
        </p:txBody>
      </p:sp>
      <p:sp>
        <p:nvSpPr>
          <p:cNvPr id="35" name="AutoShape 20">
            <a:extLst>
              <a:ext uri="{FF2B5EF4-FFF2-40B4-BE49-F238E27FC236}">
                <a16:creationId xmlns:a16="http://schemas.microsoft.com/office/drawing/2014/main" id="{DB5010D9-0D43-715B-E264-484B312A3C60}"/>
              </a:ext>
            </a:extLst>
          </p:cNvPr>
          <p:cNvSpPr>
            <a:spLocks noChangeArrowheads="1"/>
          </p:cNvSpPr>
          <p:nvPr userDrawn="1"/>
        </p:nvSpPr>
        <p:spPr bwMode="auto">
          <a:xfrm rot="5400000" flipV="1">
            <a:off x="846931" y="5504657"/>
            <a:ext cx="225425" cy="1271588"/>
          </a:xfrm>
          <a:prstGeom prst="triangle">
            <a:avLst>
              <a:gd name="adj" fmla="val 49708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/>
          <a:p>
            <a:endParaRPr lang="fr-FR"/>
          </a:p>
        </p:txBody>
      </p:sp>
      <p:sp>
        <p:nvSpPr>
          <p:cNvPr id="36" name="Rectangle 22">
            <a:extLst>
              <a:ext uri="{FF2B5EF4-FFF2-40B4-BE49-F238E27FC236}">
                <a16:creationId xmlns:a16="http://schemas.microsoft.com/office/drawing/2014/main" id="{B706E6BC-640C-78F5-4F91-D155631EDC7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90913" y="6165850"/>
            <a:ext cx="576262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B1CE84AE-3EE6-F12A-9C17-C5CF72E90D8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599113" y="6292850"/>
            <a:ext cx="2573337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" name="Line 24">
            <a:extLst>
              <a:ext uri="{FF2B5EF4-FFF2-40B4-BE49-F238E27FC236}">
                <a16:creationId xmlns:a16="http://schemas.microsoft.com/office/drawing/2014/main" id="{E13A13D1-4924-7F39-8EB5-FB8C7C8B80D7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7092950" y="6534150"/>
            <a:ext cx="863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9" name="Line 25">
            <a:extLst>
              <a:ext uri="{FF2B5EF4-FFF2-40B4-BE49-F238E27FC236}">
                <a16:creationId xmlns:a16="http://schemas.microsoft.com/office/drawing/2014/main" id="{CEEAE63A-B719-D789-F12F-7D8A5CFF4931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6873875" y="6534150"/>
            <a:ext cx="431800" cy="0"/>
          </a:xfrm>
          <a:prstGeom prst="line">
            <a:avLst/>
          </a:prstGeom>
          <a:noFill/>
          <a:ln w="19050">
            <a:solidFill>
              <a:srgbClr val="6FC1D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0" name="Line 26">
            <a:extLst>
              <a:ext uri="{FF2B5EF4-FFF2-40B4-BE49-F238E27FC236}">
                <a16:creationId xmlns:a16="http://schemas.microsoft.com/office/drawing/2014/main" id="{49E40701-5F6E-A5C1-B1FB-687242828992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7740650" y="6534150"/>
            <a:ext cx="504825" cy="0"/>
          </a:xfrm>
          <a:prstGeom prst="line">
            <a:avLst/>
          </a:prstGeom>
          <a:noFill/>
          <a:ln w="19050">
            <a:solidFill>
              <a:srgbClr val="DDF1F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AA754D2B-4456-325E-A770-22BE8BACA759}"/>
              </a:ext>
            </a:extLst>
          </p:cNvPr>
          <p:cNvGrpSpPr/>
          <p:nvPr userDrawn="1"/>
        </p:nvGrpSpPr>
        <p:grpSpPr>
          <a:xfrm>
            <a:off x="8532440" y="6292850"/>
            <a:ext cx="648073" cy="568325"/>
            <a:chOff x="8262938" y="6040438"/>
            <a:chExt cx="917575" cy="820737"/>
          </a:xfrm>
        </p:grpSpPr>
        <p:pic>
          <p:nvPicPr>
            <p:cNvPr id="42" name="Picture 43" descr="logo_INSA-PRES">
              <a:extLst>
                <a:ext uri="{FF2B5EF4-FFF2-40B4-BE49-F238E27FC236}">
                  <a16:creationId xmlns:a16="http://schemas.microsoft.com/office/drawing/2014/main" id="{A3698600-3A82-2056-B2F8-049F6FFDAE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2938" y="6040438"/>
              <a:ext cx="874712" cy="817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28937247-D2D6-B57C-4BA3-6A6F689859D0}"/>
                </a:ext>
              </a:extLst>
            </p:cNvPr>
            <p:cNvSpPr/>
            <p:nvPr userDrawn="1"/>
          </p:nvSpPr>
          <p:spPr>
            <a:xfrm>
              <a:off x="8343235" y="6196013"/>
              <a:ext cx="837278" cy="6651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4" name="Rectangle 6">
            <a:extLst>
              <a:ext uri="{FF2B5EF4-FFF2-40B4-BE49-F238E27FC236}">
                <a16:creationId xmlns:a16="http://schemas.microsoft.com/office/drawing/2014/main" id="{1A3385F3-EB08-CA63-D79A-25CA451511C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416354" y="6508388"/>
            <a:ext cx="692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247C94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CABD42A4-03E4-425F-8581-09DC5630F976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45" name="Freeform 27">
            <a:extLst>
              <a:ext uri="{FF2B5EF4-FFF2-40B4-BE49-F238E27FC236}">
                <a16:creationId xmlns:a16="http://schemas.microsoft.com/office/drawing/2014/main" id="{C636E553-8FE5-7A1C-68A0-1CCF19D88DC5}"/>
              </a:ext>
            </a:extLst>
          </p:cNvPr>
          <p:cNvSpPr>
            <a:spLocks/>
          </p:cNvSpPr>
          <p:nvPr userDrawn="1"/>
        </p:nvSpPr>
        <p:spPr bwMode="auto">
          <a:xfrm>
            <a:off x="2555875" y="-35843"/>
            <a:ext cx="6624638" cy="944563"/>
          </a:xfrm>
          <a:custGeom>
            <a:avLst/>
            <a:gdLst>
              <a:gd name="T0" fmla="*/ 0 w 4422"/>
              <a:gd name="T1" fmla="*/ 2147483647 h 249"/>
              <a:gd name="T2" fmla="*/ 2147483647 w 4422"/>
              <a:gd name="T3" fmla="*/ 2147483647 h 249"/>
              <a:gd name="T4" fmla="*/ 2147483647 w 4422"/>
              <a:gd name="T5" fmla="*/ 2147483647 h 249"/>
              <a:gd name="T6" fmla="*/ 2147483647 w 4422"/>
              <a:gd name="T7" fmla="*/ 2147483647 h 2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422" h="249">
                <a:moveTo>
                  <a:pt x="0" y="5"/>
                </a:moveTo>
                <a:cubicBezTo>
                  <a:pt x="94" y="10"/>
                  <a:pt x="134" y="0"/>
                  <a:pt x="561" y="35"/>
                </a:cubicBezTo>
                <a:cubicBezTo>
                  <a:pt x="988" y="70"/>
                  <a:pt x="1921" y="179"/>
                  <a:pt x="2564" y="214"/>
                </a:cubicBezTo>
                <a:cubicBezTo>
                  <a:pt x="3207" y="249"/>
                  <a:pt x="4035" y="239"/>
                  <a:pt x="4422" y="245"/>
                </a:cubicBezTo>
              </a:path>
            </a:pathLst>
          </a:cu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6" name="Rectangle 60">
            <a:extLst>
              <a:ext uri="{FF2B5EF4-FFF2-40B4-BE49-F238E27FC236}">
                <a16:creationId xmlns:a16="http://schemas.microsoft.com/office/drawing/2014/main" id="{1A5C09B4-1F9A-3F5D-43AE-DD25BAF393F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092950" y="773705"/>
            <a:ext cx="2051050" cy="6985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7" name="AutoShape 61">
            <a:extLst>
              <a:ext uri="{FF2B5EF4-FFF2-40B4-BE49-F238E27FC236}">
                <a16:creationId xmlns:a16="http://schemas.microsoft.com/office/drawing/2014/main" id="{9515553A-2073-DCA4-F8A2-474228764071}"/>
              </a:ext>
            </a:extLst>
          </p:cNvPr>
          <p:cNvSpPr>
            <a:spLocks noChangeArrowheads="1"/>
          </p:cNvSpPr>
          <p:nvPr userDrawn="1"/>
        </p:nvSpPr>
        <p:spPr bwMode="auto">
          <a:xfrm rot="10800000">
            <a:off x="6372225" y="765175"/>
            <a:ext cx="2771775" cy="130175"/>
          </a:xfrm>
          <a:prstGeom prst="rtTriangl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8" name="Freeform 27">
            <a:extLst>
              <a:ext uri="{FF2B5EF4-FFF2-40B4-BE49-F238E27FC236}">
                <a16:creationId xmlns:a16="http://schemas.microsoft.com/office/drawing/2014/main" id="{D5042EE8-80A2-D0E6-9F48-A1EC3F52EF48}"/>
              </a:ext>
            </a:extLst>
          </p:cNvPr>
          <p:cNvSpPr>
            <a:spLocks/>
          </p:cNvSpPr>
          <p:nvPr userDrawn="1"/>
        </p:nvSpPr>
        <p:spPr bwMode="auto">
          <a:xfrm>
            <a:off x="2555875" y="-35843"/>
            <a:ext cx="6624638" cy="944563"/>
          </a:xfrm>
          <a:custGeom>
            <a:avLst/>
            <a:gdLst>
              <a:gd name="T0" fmla="*/ 0 w 4422"/>
              <a:gd name="T1" fmla="*/ 2147483647 h 249"/>
              <a:gd name="T2" fmla="*/ 2147483647 w 4422"/>
              <a:gd name="T3" fmla="*/ 2147483647 h 249"/>
              <a:gd name="T4" fmla="*/ 2147483647 w 4422"/>
              <a:gd name="T5" fmla="*/ 2147483647 h 249"/>
              <a:gd name="T6" fmla="*/ 2147483647 w 4422"/>
              <a:gd name="T7" fmla="*/ 2147483647 h 2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422" h="249">
                <a:moveTo>
                  <a:pt x="0" y="5"/>
                </a:moveTo>
                <a:cubicBezTo>
                  <a:pt x="94" y="10"/>
                  <a:pt x="134" y="0"/>
                  <a:pt x="561" y="35"/>
                </a:cubicBezTo>
                <a:cubicBezTo>
                  <a:pt x="988" y="70"/>
                  <a:pt x="1921" y="179"/>
                  <a:pt x="2564" y="214"/>
                </a:cubicBezTo>
                <a:cubicBezTo>
                  <a:pt x="3207" y="249"/>
                  <a:pt x="4035" y="239"/>
                  <a:pt x="4422" y="245"/>
                </a:cubicBezTo>
              </a:path>
            </a:pathLst>
          </a:cu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9" name="Rectangle 39">
            <a:extLst>
              <a:ext uri="{FF2B5EF4-FFF2-40B4-BE49-F238E27FC236}">
                <a16:creationId xmlns:a16="http://schemas.microsoft.com/office/drawing/2014/main" id="{A767C428-0298-E282-386C-64F16F00951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27763" y="0"/>
            <a:ext cx="2916237" cy="765175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50" name="AutoShape 40">
            <a:extLst>
              <a:ext uri="{FF2B5EF4-FFF2-40B4-BE49-F238E27FC236}">
                <a16:creationId xmlns:a16="http://schemas.microsoft.com/office/drawing/2014/main" id="{D172C54D-FC06-FFDF-0017-D8800DB15D2E}"/>
              </a:ext>
            </a:extLst>
          </p:cNvPr>
          <p:cNvSpPr>
            <a:spLocks noChangeArrowheads="1"/>
          </p:cNvSpPr>
          <p:nvPr userDrawn="1"/>
        </p:nvSpPr>
        <p:spPr bwMode="auto">
          <a:xfrm rot="-5400000">
            <a:off x="4298157" y="-1237457"/>
            <a:ext cx="692150" cy="31670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51" name="Picture 1043" descr="logo">
            <a:extLst>
              <a:ext uri="{FF2B5EF4-FFF2-40B4-BE49-F238E27FC236}">
                <a16:creationId xmlns:a16="http://schemas.microsoft.com/office/drawing/2014/main" id="{C928AAD5-5545-A22C-A705-B988506A330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02"/>
          <a:stretch>
            <a:fillRect/>
          </a:stretch>
        </p:blipFill>
        <p:spPr bwMode="auto">
          <a:xfrm>
            <a:off x="5556014" y="-51508"/>
            <a:ext cx="1123950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1042" descr="logo">
            <a:extLst>
              <a:ext uri="{FF2B5EF4-FFF2-40B4-BE49-F238E27FC236}">
                <a16:creationId xmlns:a16="http://schemas.microsoft.com/office/drawing/2014/main" id="{9F5447C0-927A-0F8F-2A94-05C6DCA47A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11" y="173716"/>
            <a:ext cx="2101878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00BD1-A4B5-444B-B773-B4FDD97DF200}" type="datetime1">
              <a:rPr lang="fr-FR" smtClean="0"/>
              <a:pPr/>
              <a:t>19/07/2022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AF49-C35E-40F6-8345-CA866716EE79}" type="datetime1">
              <a:rPr lang="fr-FR" smtClean="0"/>
              <a:pPr/>
              <a:t>19/07/2022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le isocè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19256" cy="9906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kumimoji="0" lang="fr-FR" dirty="0"/>
              <a:t>Cliquez pour modifier le style du titre</a:t>
            </a:r>
            <a:endParaRPr kumimoji="0"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F7E1-4A71-4560-AA4D-33BBAAF32357}" type="datetime1">
              <a:rPr lang="fr-FR" smtClean="0"/>
              <a:pPr/>
              <a:t>19/07/2022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BE6CECE-C4BA-493A-9F45-8F69D8200EC9}" type="datetime1">
              <a:rPr lang="fr-FR" smtClean="0"/>
              <a:pPr/>
              <a:t>19/07/2022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3F1D8263-54E8-442D-88B4-DA252C595E3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00324-51BB-4021-B482-6C084AB66459}" type="datetime1">
              <a:rPr lang="fr-FR" smtClean="0"/>
              <a:pPr/>
              <a:t>19/07/2022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4A39B-E1E0-4B19-A965-1E1097FB3AF3}" type="datetime1">
              <a:rPr lang="fr-FR" smtClean="0"/>
              <a:pPr/>
              <a:t>19/07/2022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A761-699F-4B94-BA43-1E8C0C9C554B}" type="datetime1">
              <a:rPr lang="fr-FR" smtClean="0"/>
              <a:pPr/>
              <a:t>19/07/2022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riangle isocè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7DE65-0759-4C9C-9804-8C4C0AC5F8D7}" type="datetime1">
              <a:rPr lang="fr-FR" smtClean="0"/>
              <a:pPr/>
              <a:t>19/07/2022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Connecteur droit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le isocè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AF433-E5EB-4B74-B8BB-3F6D9EEAE800}" type="datetime1">
              <a:rPr lang="fr-FR" smtClean="0"/>
              <a:pPr/>
              <a:t>19/07/2022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le isocè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AC06-18E9-471A-B77A-CDA5C363BF1F}" type="datetime1">
              <a:rPr lang="fr-FR" smtClean="0"/>
              <a:pPr/>
              <a:t>19/07/2022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le isocè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ctr" anchorCtr="0">
            <a:normAutofit/>
          </a:bodyPr>
          <a:lstStyle/>
          <a:p>
            <a:r>
              <a:rPr kumimoji="0" lang="fr-FR" dirty="0"/>
              <a:t>Cliquez pour modifier le style du titre</a:t>
            </a:r>
            <a:endParaRPr kumimoji="0" lang="en-US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dirty="0"/>
              <a:t>Cliquez pour modifier les styles du texte du masque</a:t>
            </a:r>
          </a:p>
          <a:p>
            <a:pPr lvl="1" eaLnBrk="1" latinLnBrk="0" hangingPunct="1"/>
            <a:r>
              <a:rPr kumimoji="0" lang="fr-FR" dirty="0"/>
              <a:t>Deuxième niveau</a:t>
            </a:r>
          </a:p>
          <a:p>
            <a:pPr lvl="2" eaLnBrk="1" latinLnBrk="0" hangingPunct="1"/>
            <a:r>
              <a:rPr kumimoji="0" lang="fr-FR" dirty="0"/>
              <a:t>Troisième niveau</a:t>
            </a:r>
          </a:p>
          <a:p>
            <a:pPr lvl="3" eaLnBrk="1" latinLnBrk="0" hangingPunct="1"/>
            <a:r>
              <a:rPr kumimoji="0" lang="fr-FR" dirty="0"/>
              <a:t>Quatrième niveau</a:t>
            </a:r>
          </a:p>
          <a:p>
            <a:pPr lvl="4" eaLnBrk="1" latinLnBrk="0" hangingPunct="1"/>
            <a:r>
              <a:rPr kumimoji="0" lang="fr-FR" dirty="0"/>
              <a:t>Cinquième niveau</a:t>
            </a:r>
            <a:endParaRPr kumimoji="0" lang="en-US" dirty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9178431-C703-4FD6-9F6F-E8F5512852E2}" type="datetime1">
              <a:rPr lang="fr-FR" smtClean="0"/>
              <a:pPr/>
              <a:t>19/07/2022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F1D8263-54E8-442D-88B4-DA252C595E3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8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cteur droit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le isocè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2800" kern="1200">
          <a:solidFill>
            <a:schemeClr val="tx2"/>
          </a:solidFill>
          <a:latin typeface="Calibri" pitchFamily="34" charset="0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pt_ptsi\Desktop\Github\Informatique\P_02_AlgorithmiqueProgrammation\02_IntroductionAlgorithmique\Cours\png\Fond_ALG.png">
            <a:extLst>
              <a:ext uri="{FF2B5EF4-FFF2-40B4-BE49-F238E27FC236}">
                <a16:creationId xmlns:a16="http://schemas.microsoft.com/office/drawing/2014/main" id="{E5B2EFBA-6665-050F-B7FC-AD4DD1169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312" y="3964510"/>
            <a:ext cx="4848855" cy="237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19200" y="3286124"/>
            <a:ext cx="6858000" cy="1590676"/>
          </a:xfrm>
        </p:spPr>
        <p:txBody>
          <a:bodyPr>
            <a:noAutofit/>
          </a:bodyPr>
          <a:lstStyle/>
          <a:p>
            <a:r>
              <a:rPr lang="fr-FR" b="1" dirty="0"/>
              <a:t>Cycle 1</a:t>
            </a:r>
            <a:br>
              <a:rPr lang="fr-FR" b="1" dirty="0"/>
            </a:br>
            <a:r>
              <a:rPr lang="fr-FR" b="1" dirty="0"/>
              <a:t>Modéliser le comportement linéaire et non linéaire</a:t>
            </a:r>
            <a:br>
              <a:rPr lang="fr-FR" b="1" dirty="0"/>
            </a:br>
            <a:r>
              <a:rPr lang="fr-FR" b="1" dirty="0"/>
              <a:t>des systèmes multiphysiques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1219200" y="5124450"/>
            <a:ext cx="6858000" cy="533400"/>
          </a:xfrm>
        </p:spPr>
        <p:txBody>
          <a:bodyPr>
            <a:normAutofit fontScale="62500" lnSpcReduction="20000"/>
          </a:bodyPr>
          <a:lstStyle/>
          <a:p>
            <a:r>
              <a:rPr lang="fr-FR" dirty="0"/>
              <a:t>Chapitre 1</a:t>
            </a:r>
          </a:p>
          <a:p>
            <a:r>
              <a:rPr lang="fr-FR" dirty="0"/>
              <a:t>Modélisation multiphysique</a:t>
            </a:r>
            <a:endParaRPr lang="fr-FR" b="1" dirty="0"/>
          </a:p>
        </p:txBody>
      </p:sp>
      <p:pic>
        <p:nvPicPr>
          <p:cNvPr id="6" name="Picture 2" descr="C:\Users\pt_ptsi\Desktop\Github\Informatique\P_01_Architecture\01_ArchitectureMaterielle\Cours\png\Fond_ARCH.png">
            <a:extLst>
              <a:ext uri="{FF2B5EF4-FFF2-40B4-BE49-F238E27FC236}">
                <a16:creationId xmlns:a16="http://schemas.microsoft.com/office/drawing/2014/main" id="{04063053-C268-62BF-4CCC-1C381C920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970350"/>
            <a:ext cx="5220071" cy="248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pt_ptsi\Desktop\Github\Informatique\P_03_SimulationNumerique\01_IntegrationNumerique\Cours\png\Fond_SIMU.png">
            <a:extLst>
              <a:ext uri="{FF2B5EF4-FFF2-40B4-BE49-F238E27FC236}">
                <a16:creationId xmlns:a16="http://schemas.microsoft.com/office/drawing/2014/main" id="{2945E2AB-647C-F1C6-C3D7-A9203B0E6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945"/>
            <a:ext cx="3786816" cy="210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70FCBAA-7CA2-A050-91CE-7339EEE86AE6}"/>
              </a:ext>
            </a:extLst>
          </p:cNvPr>
          <p:cNvSpPr/>
          <p:nvPr/>
        </p:nvSpPr>
        <p:spPr>
          <a:xfrm>
            <a:off x="904875" y="3214686"/>
            <a:ext cx="228600" cy="1713549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C41249-18D6-A4E9-C130-F1AB8546DA21}"/>
              </a:ext>
            </a:extLst>
          </p:cNvPr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Modélisation des systèmes multiphysiques</a:t>
            </a:r>
            <a:br>
              <a:rPr lang="fr-FR" dirty="0"/>
            </a:br>
            <a:r>
              <a:rPr lang="fr-FR" dirty="0"/>
              <a:t>Modélisation des systèmes électriques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2" y="1196752"/>
            <a:ext cx="8932416" cy="4968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601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Modélisation des systèmes multiphysiques</a:t>
            </a:r>
            <a:br>
              <a:rPr lang="fr-FR" dirty="0"/>
            </a:br>
            <a:r>
              <a:rPr lang="fr-FR" dirty="0"/>
              <a:t>Modélisation des systèmes électriques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81" y="1715848"/>
            <a:ext cx="839861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5451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Modélisation des systèmes multiphysiques</a:t>
            </a:r>
            <a:br>
              <a:rPr lang="fr-FR" dirty="0"/>
            </a:br>
            <a:r>
              <a:rPr lang="fr-FR" dirty="0"/>
              <a:t>Modélisation des systèmes électriques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89909"/>
            <a:ext cx="8928992" cy="4078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0959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Modélisation des non linéarités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5050904" cy="4937760"/>
          </a:xfrm>
        </p:spPr>
        <p:txBody>
          <a:bodyPr/>
          <a:lstStyle/>
          <a:p>
            <a:r>
              <a:rPr lang="fr-FR" dirty="0"/>
              <a:t>Pour le Maxpid, l’angle de rotation du bras n’est pas linéaire par rapport à l’angle de déplacement du moteur.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515892"/>
            <a:ext cx="9144001" cy="2408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00322"/>
            <a:ext cx="3336676" cy="2298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1620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Modélisation des non linéarités</a:t>
            </a:r>
            <a:br>
              <a:rPr lang="fr-FR" dirty="0"/>
            </a:br>
            <a:r>
              <a:rPr lang="fr-FR" dirty="0"/>
              <a:t>Saturation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3250704" cy="4096112"/>
          </a:xfrm>
        </p:spPr>
        <p:txBody>
          <a:bodyPr/>
          <a:lstStyle/>
          <a:p>
            <a:r>
              <a:rPr lang="fr-FR" dirty="0"/>
              <a:t>Exemple : limitation en tension ou courant d’un système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720" y="188640"/>
            <a:ext cx="3269432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374799"/>
            <a:ext cx="5236257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1632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Modélisation des non linéarités</a:t>
            </a:r>
            <a:br>
              <a:rPr lang="fr-FR" dirty="0"/>
            </a:br>
            <a:r>
              <a:rPr lang="fr-FR" dirty="0"/>
              <a:t>Seuil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/>
              <a:t>Exemple : modélisation du frottement au niveau de la commande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276872"/>
            <a:ext cx="4352925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1333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Modélisation des non linéarités</a:t>
            </a:r>
            <a:br>
              <a:rPr lang="fr-FR" dirty="0"/>
            </a:br>
            <a:r>
              <a:rPr lang="fr-FR" dirty="0"/>
              <a:t>Hystérésis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780928"/>
            <a:ext cx="5924550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1632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  <a:br>
              <a:rPr lang="fr-FR" dirty="0"/>
            </a:br>
            <a:r>
              <a:rPr lang="fr-FR" dirty="0"/>
              <a:t>Qu’est-ce qu’un système multiphysique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5148064" y="1628800"/>
            <a:ext cx="3171342" cy="200172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573495" y="125618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Drone D2C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51520" y="126184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Winch</a:t>
            </a:r>
          </a:p>
        </p:txBody>
      </p:sp>
      <p:pic>
        <p:nvPicPr>
          <p:cNvPr id="14338" name="Picture 2" descr="http://eduscol.education.fr/sti/system/files/styles/thumbnail-copy-1/private/images/ressources/techniques/2134/2134-winch-dt.png?itok=_um6DwT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637" y="1922773"/>
            <a:ext cx="1532246" cy="193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RÃ©sultat de recherche d'images pour &quot;solidworks logo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005063"/>
            <a:ext cx="1200150" cy="73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Ã©sultat de recherche d'images pour &quot;solidworks logo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312820"/>
            <a:ext cx="934609" cy="57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RÃ©sultat de recherche d'images pour &quot;logo arduino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AutoShape 8" descr="RÃ©sultat de recherche d'images pour &quot;logo arduino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4346" name="Picture 10" descr="RÃ©sultat de recherche d'images pour &quot;logo arduino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723" y="4319000"/>
            <a:ext cx="756626" cy="51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RÃ©sultat de recherche d'images pour &quot;logo pspice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493" y="4374412"/>
            <a:ext cx="1314913" cy="45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RÃ©sultat de recherche d'images pour &quot;logo matlab simulink&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689" y="5301208"/>
            <a:ext cx="1649188" cy="65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956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  <a:br>
              <a:rPr lang="fr-FR" dirty="0"/>
            </a:br>
            <a:r>
              <a:rPr lang="fr-FR" dirty="0"/>
              <a:t>Pourquoi modéliser des systèmes ?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32" y="1208836"/>
            <a:ext cx="8496944" cy="5075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789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Modélisation des systèmes multiphysiques</a:t>
            </a:r>
            <a:br>
              <a:rPr lang="fr-FR" dirty="0"/>
            </a:br>
            <a:r>
              <a:rPr lang="fr-FR" dirty="0"/>
              <a:t>Modélisation causale et acausale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17" y="1848028"/>
            <a:ext cx="840105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134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Modélisation des systèmes multiphysiques</a:t>
            </a:r>
            <a:br>
              <a:rPr lang="fr-FR" dirty="0"/>
            </a:br>
            <a:r>
              <a:rPr lang="fr-FR" dirty="0"/>
              <a:t>Modélisation causale et acausale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12" y="1340768"/>
            <a:ext cx="884057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741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Modélisation des systèmes multiphysiques</a:t>
            </a:r>
            <a:br>
              <a:rPr lang="fr-FR" dirty="0"/>
            </a:br>
            <a:r>
              <a:rPr lang="fr-FR" dirty="0"/>
              <a:t>Les différents modèles et outils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1" r="3793"/>
          <a:stretch/>
        </p:blipFill>
        <p:spPr bwMode="auto">
          <a:xfrm>
            <a:off x="179512" y="1635951"/>
            <a:ext cx="7714695" cy="4691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RÃ©sultat de recherche d'images pour &quot;control x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84"/>
          <a:stretch/>
        </p:blipFill>
        <p:spPr bwMode="auto">
          <a:xfrm>
            <a:off x="6107425" y="77417"/>
            <a:ext cx="3033623" cy="140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186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Modélisation des systèmes multiphysiques</a:t>
            </a:r>
            <a:br>
              <a:rPr lang="fr-FR" dirty="0"/>
            </a:br>
            <a:r>
              <a:rPr lang="fr-FR" dirty="0"/>
              <a:t>Résolution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52" y="2132856"/>
            <a:ext cx="8903336" cy="289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6804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Modélisation des systèmes multiphysiques</a:t>
            </a:r>
            <a:br>
              <a:rPr lang="fr-FR" dirty="0"/>
            </a:br>
            <a:r>
              <a:rPr lang="fr-FR" dirty="0"/>
              <a:t>Modélisation des systèmes mécaniques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09217"/>
            <a:ext cx="7438112" cy="4080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8246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Modélisation des systèmes multiphysiques</a:t>
            </a:r>
            <a:br>
              <a:rPr lang="fr-FR" dirty="0"/>
            </a:br>
            <a:r>
              <a:rPr lang="fr-FR" dirty="0"/>
              <a:t>Modélisation des systèmes mécaniques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8263-54E8-442D-88B4-DA252C595E3D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869853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14397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Origin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938</TotalTime>
  <Words>191</Words>
  <Application>Microsoft Office PowerPoint</Application>
  <PresentationFormat>Affichage à l'écran (4:3)</PresentationFormat>
  <Paragraphs>39</Paragraphs>
  <Slides>16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Comic Sans MS</vt:lpstr>
      <vt:lpstr>Gill Sans MT</vt:lpstr>
      <vt:lpstr>Wingdings</vt:lpstr>
      <vt:lpstr>Wingdings 3</vt:lpstr>
      <vt:lpstr>Origine</vt:lpstr>
      <vt:lpstr>Cycle 1 Modéliser le comportement linéaire et non linéaire des systèmes multiphysiques</vt:lpstr>
      <vt:lpstr>Introduction Qu’est-ce qu’un système multiphysique</vt:lpstr>
      <vt:lpstr>Introduction Pourquoi modéliser des systèmes ?</vt:lpstr>
      <vt:lpstr>Modélisation des systèmes multiphysiques Modélisation causale et acausale</vt:lpstr>
      <vt:lpstr>Modélisation des systèmes multiphysiques Modélisation causale et acausale</vt:lpstr>
      <vt:lpstr>Modélisation des systèmes multiphysiques Les différents modèles et outils</vt:lpstr>
      <vt:lpstr>Modélisation des systèmes multiphysiques Résolution</vt:lpstr>
      <vt:lpstr>Modélisation des systèmes multiphysiques Modélisation des systèmes mécaniques</vt:lpstr>
      <vt:lpstr>Modélisation des systèmes multiphysiques Modélisation des systèmes mécaniques</vt:lpstr>
      <vt:lpstr>Modélisation des systèmes multiphysiques Modélisation des systèmes électriques</vt:lpstr>
      <vt:lpstr>Modélisation des systèmes multiphysiques Modélisation des systèmes électriques</vt:lpstr>
      <vt:lpstr>Modélisation des systèmes multiphysiques Modélisation des systèmes électriques</vt:lpstr>
      <vt:lpstr>Modélisation des non linéarités</vt:lpstr>
      <vt:lpstr>Modélisation des non linéarités Saturation</vt:lpstr>
      <vt:lpstr>Modélisation des non linéarités Seuil</vt:lpstr>
      <vt:lpstr>Modélisation des non linéarités Hystérésis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Modélisation multiphysique</dc:title>
  <dc:creator>Xavier Pessoles</dc:creator>
  <cp:lastModifiedBy>Fabien HOSPITAL</cp:lastModifiedBy>
  <cp:revision>130</cp:revision>
  <dcterms:created xsi:type="dcterms:W3CDTF">2014-09-30T07:33:25Z</dcterms:created>
  <dcterms:modified xsi:type="dcterms:W3CDTF">2022-07-19T08:27:46Z</dcterms:modified>
</cp:coreProperties>
</file>