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4" r:id="rId9"/>
    <p:sldId id="268" r:id="rId10"/>
    <p:sldId id="266" r:id="rId11"/>
    <p:sldId id="270" r:id="rId12"/>
    <p:sldId id="269" r:id="rId13"/>
    <p:sldId id="265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5D4"/>
    <a:srgbClr val="E6B9B8"/>
    <a:srgbClr val="BE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>
        <p:scale>
          <a:sx n="77" d="100"/>
          <a:sy n="77" d="100"/>
        </p:scale>
        <p:origin x="154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A05E-DEA9-4CEA-A63B-3593EEF3AC45}" type="datetimeFigureOut">
              <a:rPr lang="fr-FR" smtClean="0"/>
              <a:pPr/>
              <a:t>19/07/2022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215E4-C268-49C5-99B2-A7D91F841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3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15E4-C268-49C5-99B2-A7D91F84115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BFD1D7AA-C851-140C-B95F-03BA2E9B2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8299C7-6AB9-27A2-1C93-D7145CA21C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3600">
                <a:solidFill>
                  <a:srgbClr val="009900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61796431-87EC-8BE1-CB9C-F3068A7286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1436688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9" name="Espace réservé du numéro de diapositive 15">
            <a:extLst>
              <a:ext uri="{FF2B5EF4-FFF2-40B4-BE49-F238E27FC236}">
                <a16:creationId xmlns:a16="http://schemas.microsoft.com/office/drawing/2014/main" id="{C588F52A-6818-882A-6B98-B33DA0226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5DAC6A-8DEC-41B4-8BE0-ECBB5626B0B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82F80-AB35-9135-F37E-4A774367E7C1}"/>
              </a:ext>
            </a:extLst>
          </p:cNvPr>
          <p:cNvSpPr/>
          <p:nvPr userDrawn="1"/>
        </p:nvSpPr>
        <p:spPr>
          <a:xfrm>
            <a:off x="8082390" y="6172200"/>
            <a:ext cx="106161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117C89C8-7728-BE6F-84D3-C6F4F418320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65436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200" b="1" dirty="0">
                <a:solidFill>
                  <a:srgbClr val="003399"/>
                </a:solidFill>
              </a:rPr>
              <a:t>Fabien HOSPITAL</a:t>
            </a:r>
            <a:r>
              <a:rPr lang="fr-FR" sz="1200" b="1" baseline="0" dirty="0">
                <a:solidFill>
                  <a:srgbClr val="003399"/>
                </a:solidFill>
              </a:rPr>
              <a:t> – CPGE PCS/IPSI/PC/MP</a:t>
            </a:r>
            <a:r>
              <a:rPr lang="fr-FR" sz="1200" dirty="0">
                <a:solidFill>
                  <a:srgbClr val="003399"/>
                </a:solidFill>
              </a:rPr>
              <a:t>– </a:t>
            </a:r>
            <a:r>
              <a:rPr lang="fr-FR" sz="1200" b="1" baseline="0" dirty="0">
                <a:solidFill>
                  <a:srgbClr val="003399"/>
                </a:solidFill>
              </a:rPr>
              <a:t>Lycée Bellevue  Toulouse --</a:t>
            </a:r>
            <a:r>
              <a:rPr lang="fr-FR" sz="1200" dirty="0">
                <a:solidFill>
                  <a:srgbClr val="003399"/>
                </a:solidFill>
              </a:rPr>
              <a:t> fabien.hospi@gmail.com</a:t>
            </a:r>
          </a:p>
          <a:p>
            <a:pPr algn="ctr" eaLnBrk="1" hangingPunct="1"/>
            <a:endParaRPr lang="fr-FR" sz="1200" dirty="0">
              <a:solidFill>
                <a:srgbClr val="003399"/>
              </a:solidFill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06C6BA60-B3CC-3933-0031-9E8DF3F6BA6D}"/>
              </a:ext>
            </a:extLst>
          </p:cNvPr>
          <p:cNvSpPr>
            <a:spLocks/>
          </p:cNvSpPr>
          <p:nvPr userDrawn="1"/>
        </p:nvSpPr>
        <p:spPr bwMode="auto">
          <a:xfrm>
            <a:off x="0" y="6145213"/>
            <a:ext cx="7019925" cy="395287"/>
          </a:xfrm>
          <a:custGeom>
            <a:avLst/>
            <a:gdLst>
              <a:gd name="T0" fmla="*/ 0 w 4422"/>
              <a:gd name="T1" fmla="*/ 2147483647 h 249"/>
              <a:gd name="T2" fmla="*/ 2147483647 w 4422"/>
              <a:gd name="T3" fmla="*/ 2147483647 h 249"/>
              <a:gd name="T4" fmla="*/ 2147483647 w 4422"/>
              <a:gd name="T5" fmla="*/ 2147483647 h 249"/>
              <a:gd name="T6" fmla="*/ 2147483647 w 4422"/>
              <a:gd name="T7" fmla="*/ 2147483647 h 2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22" h="249">
                <a:moveTo>
                  <a:pt x="0" y="5"/>
                </a:moveTo>
                <a:cubicBezTo>
                  <a:pt x="94" y="10"/>
                  <a:pt x="134" y="0"/>
                  <a:pt x="561" y="35"/>
                </a:cubicBezTo>
                <a:cubicBezTo>
                  <a:pt x="988" y="70"/>
                  <a:pt x="1921" y="179"/>
                  <a:pt x="2564" y="214"/>
                </a:cubicBezTo>
                <a:cubicBezTo>
                  <a:pt x="3207" y="249"/>
                  <a:pt x="4035" y="239"/>
                  <a:pt x="4422" y="245"/>
                </a:cubicBezTo>
              </a:path>
            </a:pathLst>
          </a:custGeom>
          <a:solidFill>
            <a:schemeClr val="bg1"/>
          </a:solidFill>
          <a:ln w="19050">
            <a:solidFill>
              <a:srgbClr val="2F9DB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6E0A4A6-99AA-CFEF-4245-CAF468F90E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24300" y="6092825"/>
            <a:ext cx="424815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571F32A-63A5-4288-91F2-D7FAB4A893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55875" y="6132513"/>
            <a:ext cx="3168650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DCDBF826-5B50-BB57-43D4-D848D2197A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5513" y="6092825"/>
            <a:ext cx="2952750" cy="217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4F44A81B-6761-37D4-3071-AB4DA0440B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63713" y="6021388"/>
            <a:ext cx="647700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473C0E31-8E29-5C17-F11A-B0BE334B4A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76375" y="6092825"/>
            <a:ext cx="647700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AutoShape 19">
            <a:extLst>
              <a:ext uri="{FF2B5EF4-FFF2-40B4-BE49-F238E27FC236}">
                <a16:creationId xmlns:a16="http://schemas.microsoft.com/office/drawing/2014/main" id="{A3C3DC83-6E8F-FB66-0035-3C68B911E09E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 flipV="1">
            <a:off x="1509713" y="5616575"/>
            <a:ext cx="225425" cy="1158875"/>
          </a:xfrm>
          <a:prstGeom prst="triangle">
            <a:avLst>
              <a:gd name="adj" fmla="val 4970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35" name="AutoShape 20">
            <a:extLst>
              <a:ext uri="{FF2B5EF4-FFF2-40B4-BE49-F238E27FC236}">
                <a16:creationId xmlns:a16="http://schemas.microsoft.com/office/drawing/2014/main" id="{DB5010D9-0D43-715B-E264-484B312A3C60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 flipV="1">
            <a:off x="846931" y="5504657"/>
            <a:ext cx="225425" cy="1271588"/>
          </a:xfrm>
          <a:prstGeom prst="triangle">
            <a:avLst>
              <a:gd name="adj" fmla="val 4970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B706E6BC-640C-78F5-4F91-D155631EDC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90913" y="6165850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B1CE84AE-3EE6-F12A-9C17-C5CF72E90D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9113" y="6292850"/>
            <a:ext cx="257333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Line 24">
            <a:extLst>
              <a:ext uri="{FF2B5EF4-FFF2-40B4-BE49-F238E27FC236}">
                <a16:creationId xmlns:a16="http://schemas.microsoft.com/office/drawing/2014/main" id="{E13A13D1-4924-7F39-8EB5-FB8C7C8B80D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7092950" y="6534150"/>
            <a:ext cx="863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Line 25">
            <a:extLst>
              <a:ext uri="{FF2B5EF4-FFF2-40B4-BE49-F238E27FC236}">
                <a16:creationId xmlns:a16="http://schemas.microsoft.com/office/drawing/2014/main" id="{CEEAE63A-B719-D789-F12F-7D8A5CFF4931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873875" y="6534150"/>
            <a:ext cx="431800" cy="0"/>
          </a:xfrm>
          <a:prstGeom prst="line">
            <a:avLst/>
          </a:prstGeom>
          <a:noFill/>
          <a:ln w="19050">
            <a:solidFill>
              <a:srgbClr val="6FC1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Line 26">
            <a:extLst>
              <a:ext uri="{FF2B5EF4-FFF2-40B4-BE49-F238E27FC236}">
                <a16:creationId xmlns:a16="http://schemas.microsoft.com/office/drawing/2014/main" id="{49E40701-5F6E-A5C1-B1FB-68724282899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740650" y="6534150"/>
            <a:ext cx="504825" cy="0"/>
          </a:xfrm>
          <a:prstGeom prst="line">
            <a:avLst/>
          </a:prstGeom>
          <a:noFill/>
          <a:ln w="19050">
            <a:solidFill>
              <a:srgbClr val="DDF1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A754D2B-4456-325E-A770-22BE8BACA759}"/>
              </a:ext>
            </a:extLst>
          </p:cNvPr>
          <p:cNvGrpSpPr/>
          <p:nvPr userDrawn="1"/>
        </p:nvGrpSpPr>
        <p:grpSpPr>
          <a:xfrm>
            <a:off x="8532440" y="6292850"/>
            <a:ext cx="648073" cy="568325"/>
            <a:chOff x="8262938" y="6040438"/>
            <a:chExt cx="917575" cy="820737"/>
          </a:xfrm>
        </p:grpSpPr>
        <p:pic>
          <p:nvPicPr>
            <p:cNvPr id="42" name="Picture 43" descr="logo_INSA-PRES">
              <a:extLst>
                <a:ext uri="{FF2B5EF4-FFF2-40B4-BE49-F238E27FC236}">
                  <a16:creationId xmlns:a16="http://schemas.microsoft.com/office/drawing/2014/main" id="{A3698600-3A82-2056-B2F8-049F6FFDA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938" y="6040438"/>
              <a:ext cx="874712" cy="81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28937247-D2D6-B57C-4BA3-6A6F689859D0}"/>
                </a:ext>
              </a:extLst>
            </p:cNvPr>
            <p:cNvSpPr/>
            <p:nvPr userDrawn="1"/>
          </p:nvSpPr>
          <p:spPr>
            <a:xfrm>
              <a:off x="8343235" y="6196013"/>
              <a:ext cx="837278" cy="665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Rectangle 6">
            <a:extLst>
              <a:ext uri="{FF2B5EF4-FFF2-40B4-BE49-F238E27FC236}">
                <a16:creationId xmlns:a16="http://schemas.microsoft.com/office/drawing/2014/main" id="{1A3385F3-EB08-CA63-D79A-25CA451511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16354" y="6508388"/>
            <a:ext cx="69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247C9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ABD42A4-03E4-425F-8581-09DC5630F97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5" name="Freeform 27">
            <a:extLst>
              <a:ext uri="{FF2B5EF4-FFF2-40B4-BE49-F238E27FC236}">
                <a16:creationId xmlns:a16="http://schemas.microsoft.com/office/drawing/2014/main" id="{C636E553-8FE5-7A1C-68A0-1CCF19D88DC5}"/>
              </a:ext>
            </a:extLst>
          </p:cNvPr>
          <p:cNvSpPr>
            <a:spLocks/>
          </p:cNvSpPr>
          <p:nvPr userDrawn="1"/>
        </p:nvSpPr>
        <p:spPr bwMode="auto">
          <a:xfrm>
            <a:off x="2555875" y="-35843"/>
            <a:ext cx="6624638" cy="944563"/>
          </a:xfrm>
          <a:custGeom>
            <a:avLst/>
            <a:gdLst>
              <a:gd name="T0" fmla="*/ 0 w 4422"/>
              <a:gd name="T1" fmla="*/ 2147483647 h 249"/>
              <a:gd name="T2" fmla="*/ 2147483647 w 4422"/>
              <a:gd name="T3" fmla="*/ 2147483647 h 249"/>
              <a:gd name="T4" fmla="*/ 2147483647 w 4422"/>
              <a:gd name="T5" fmla="*/ 2147483647 h 249"/>
              <a:gd name="T6" fmla="*/ 2147483647 w 4422"/>
              <a:gd name="T7" fmla="*/ 2147483647 h 2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22" h="249">
                <a:moveTo>
                  <a:pt x="0" y="5"/>
                </a:moveTo>
                <a:cubicBezTo>
                  <a:pt x="94" y="10"/>
                  <a:pt x="134" y="0"/>
                  <a:pt x="561" y="35"/>
                </a:cubicBezTo>
                <a:cubicBezTo>
                  <a:pt x="988" y="70"/>
                  <a:pt x="1921" y="179"/>
                  <a:pt x="2564" y="214"/>
                </a:cubicBezTo>
                <a:cubicBezTo>
                  <a:pt x="3207" y="249"/>
                  <a:pt x="4035" y="239"/>
                  <a:pt x="4422" y="245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6" name="Rectangle 60">
            <a:extLst>
              <a:ext uri="{FF2B5EF4-FFF2-40B4-BE49-F238E27FC236}">
                <a16:creationId xmlns:a16="http://schemas.microsoft.com/office/drawing/2014/main" id="{1A5C09B4-1F9A-3F5D-43AE-DD25BAF393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2950" y="773705"/>
            <a:ext cx="2051050" cy="698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AutoShape 61">
            <a:extLst>
              <a:ext uri="{FF2B5EF4-FFF2-40B4-BE49-F238E27FC236}">
                <a16:creationId xmlns:a16="http://schemas.microsoft.com/office/drawing/2014/main" id="{9515553A-2073-DCA4-F8A2-474228764071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6372225" y="765175"/>
            <a:ext cx="2771775" cy="130175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Freeform 27">
            <a:extLst>
              <a:ext uri="{FF2B5EF4-FFF2-40B4-BE49-F238E27FC236}">
                <a16:creationId xmlns:a16="http://schemas.microsoft.com/office/drawing/2014/main" id="{D5042EE8-80A2-D0E6-9F48-A1EC3F52EF48}"/>
              </a:ext>
            </a:extLst>
          </p:cNvPr>
          <p:cNvSpPr>
            <a:spLocks/>
          </p:cNvSpPr>
          <p:nvPr userDrawn="1"/>
        </p:nvSpPr>
        <p:spPr bwMode="auto">
          <a:xfrm>
            <a:off x="2555875" y="-35843"/>
            <a:ext cx="6624638" cy="944563"/>
          </a:xfrm>
          <a:custGeom>
            <a:avLst/>
            <a:gdLst>
              <a:gd name="T0" fmla="*/ 0 w 4422"/>
              <a:gd name="T1" fmla="*/ 2147483647 h 249"/>
              <a:gd name="T2" fmla="*/ 2147483647 w 4422"/>
              <a:gd name="T3" fmla="*/ 2147483647 h 249"/>
              <a:gd name="T4" fmla="*/ 2147483647 w 4422"/>
              <a:gd name="T5" fmla="*/ 2147483647 h 249"/>
              <a:gd name="T6" fmla="*/ 2147483647 w 4422"/>
              <a:gd name="T7" fmla="*/ 2147483647 h 2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22" h="249">
                <a:moveTo>
                  <a:pt x="0" y="5"/>
                </a:moveTo>
                <a:cubicBezTo>
                  <a:pt x="94" y="10"/>
                  <a:pt x="134" y="0"/>
                  <a:pt x="561" y="35"/>
                </a:cubicBezTo>
                <a:cubicBezTo>
                  <a:pt x="988" y="70"/>
                  <a:pt x="1921" y="179"/>
                  <a:pt x="2564" y="214"/>
                </a:cubicBezTo>
                <a:cubicBezTo>
                  <a:pt x="3207" y="249"/>
                  <a:pt x="4035" y="239"/>
                  <a:pt x="4422" y="245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A767C428-0298-E282-386C-64F16F0095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27763" y="0"/>
            <a:ext cx="2916237" cy="7651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AutoShape 40">
            <a:extLst>
              <a:ext uri="{FF2B5EF4-FFF2-40B4-BE49-F238E27FC236}">
                <a16:creationId xmlns:a16="http://schemas.microsoft.com/office/drawing/2014/main" id="{D172C54D-FC06-FFDF-0017-D8800DB15D2E}"/>
              </a:ext>
            </a:extLst>
          </p:cNvPr>
          <p:cNvSpPr>
            <a:spLocks noChangeArrowheads="1"/>
          </p:cNvSpPr>
          <p:nvPr userDrawn="1"/>
        </p:nvSpPr>
        <p:spPr bwMode="auto">
          <a:xfrm rot="-5400000">
            <a:off x="4298157" y="-1237457"/>
            <a:ext cx="692150" cy="3167063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1" name="Picture 1043" descr="logo">
            <a:extLst>
              <a:ext uri="{FF2B5EF4-FFF2-40B4-BE49-F238E27FC236}">
                <a16:creationId xmlns:a16="http://schemas.microsoft.com/office/drawing/2014/main" id="{C928AAD5-5545-A22C-A705-B988506A33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2"/>
          <a:stretch>
            <a:fillRect/>
          </a:stretch>
        </p:blipFill>
        <p:spPr bwMode="auto">
          <a:xfrm>
            <a:off x="5556014" y="-51508"/>
            <a:ext cx="11239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42" descr="logo">
            <a:extLst>
              <a:ext uri="{FF2B5EF4-FFF2-40B4-BE49-F238E27FC236}">
                <a16:creationId xmlns:a16="http://schemas.microsoft.com/office/drawing/2014/main" id="{9F5447C0-927A-0F8F-2A94-05C6DCA47A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11" y="173716"/>
            <a:ext cx="210187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0BD1-A4B5-444B-B773-B4FDD97DF200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AF49-C35E-40F6-8345-CA866716EE79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990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7E1-4A71-4560-AA4D-33BBAAF32357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BE6CECE-C4BA-493A-9F45-8F69D8200EC9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0324-51BB-4021-B482-6C084AB66459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A39B-E1E0-4B19-A965-1E1097FB3AF3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A761-699F-4B94-BA43-1E8C0C9C554B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DE65-0759-4C9C-9804-8C4C0AC5F8D7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433-E5EB-4B74-B8BB-3F6D9EEAE800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AC06-18E9-471A-B77A-CDA5C363BF1F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178431-C703-4FD6-9F6F-E8F5512852E2}" type="datetime1">
              <a:rPr lang="fr-FR" smtClean="0"/>
              <a:pPr/>
              <a:t>19/07/2022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1D8263-54E8-442D-88B4-DA252C595E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t_ptsi\Desktop\Github\Informatique\P_02_AlgorithmiqueProgrammation\02_IntroductionAlgorithmique\Cours\png\Fond_ALG.png">
            <a:extLst>
              <a:ext uri="{FF2B5EF4-FFF2-40B4-BE49-F238E27FC236}">
                <a16:creationId xmlns:a16="http://schemas.microsoft.com/office/drawing/2014/main" id="{E5B2EFBA-6665-050F-B7FC-AD4DD116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12" y="3964510"/>
            <a:ext cx="4848855" cy="23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3286124"/>
            <a:ext cx="6858000" cy="1590676"/>
          </a:xfrm>
        </p:spPr>
        <p:txBody>
          <a:bodyPr>
            <a:noAutofit/>
          </a:bodyPr>
          <a:lstStyle/>
          <a:p>
            <a:r>
              <a:rPr lang="fr-FR" b="1" dirty="0"/>
              <a:t>Cycle 1</a:t>
            </a:r>
            <a:br>
              <a:rPr lang="fr-FR" b="1" dirty="0"/>
            </a:br>
            <a:r>
              <a:rPr lang="fr-FR" b="1" dirty="0"/>
              <a:t>Modéliser le comportement linéaire et non linéaire</a:t>
            </a:r>
            <a:br>
              <a:rPr lang="fr-FR" b="1" dirty="0"/>
            </a:br>
            <a:r>
              <a:rPr lang="fr-FR" b="1" dirty="0"/>
              <a:t>des systèmes multiphysiques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219200" y="5124450"/>
            <a:ext cx="6858000" cy="533400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Chapitre 1</a:t>
            </a:r>
          </a:p>
          <a:p>
            <a:r>
              <a:rPr lang="fr-FR" dirty="0"/>
              <a:t>Modélisation multiphysique</a:t>
            </a:r>
            <a:endParaRPr lang="fr-FR" b="1" dirty="0"/>
          </a:p>
        </p:txBody>
      </p:sp>
      <p:pic>
        <p:nvPicPr>
          <p:cNvPr id="6" name="Picture 2" descr="C:\Users\pt_ptsi\Desktop\Github\Informatique\P_01_Architecture\01_ArchitectureMaterielle\Cours\png\Fond_ARCH.png">
            <a:extLst>
              <a:ext uri="{FF2B5EF4-FFF2-40B4-BE49-F238E27FC236}">
                <a16:creationId xmlns:a16="http://schemas.microsoft.com/office/drawing/2014/main" id="{04063053-C268-62BF-4CCC-1C381C92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70350"/>
            <a:ext cx="5220071" cy="24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t_ptsi\Desktop\Github\Informatique\P_03_SimulationNumerique\01_IntegrationNumerique\Cours\png\Fond_SIMU.png">
            <a:extLst>
              <a:ext uri="{FF2B5EF4-FFF2-40B4-BE49-F238E27FC236}">
                <a16:creationId xmlns:a16="http://schemas.microsoft.com/office/drawing/2014/main" id="{2945E2AB-647C-F1C6-C3D7-A9203B0E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45"/>
            <a:ext cx="3786816" cy="21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0FCBAA-7CA2-A050-91CE-7339EEE86AE6}"/>
              </a:ext>
            </a:extLst>
          </p:cNvPr>
          <p:cNvSpPr/>
          <p:nvPr/>
        </p:nvSpPr>
        <p:spPr>
          <a:xfrm>
            <a:off x="904875" y="3214686"/>
            <a:ext cx="228600" cy="171354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C41249-18D6-A4E9-C130-F1AB8546DA21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systèmes multiphysiques</a:t>
            </a:r>
            <a:br>
              <a:rPr lang="fr-FR" dirty="0"/>
            </a:br>
            <a:r>
              <a:rPr lang="fr-FR" dirty="0"/>
              <a:t>Modélisation des systèmes électriques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2" y="1196752"/>
            <a:ext cx="8932416" cy="49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60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systèmes multiphysiques</a:t>
            </a:r>
            <a:br>
              <a:rPr lang="fr-FR" dirty="0"/>
            </a:br>
            <a:r>
              <a:rPr lang="fr-FR" dirty="0"/>
              <a:t>Modélisation des systèmes électriques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1" y="1715848"/>
            <a:ext cx="839861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45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systèmes multiphysiques</a:t>
            </a:r>
            <a:br>
              <a:rPr lang="fr-FR" dirty="0"/>
            </a:br>
            <a:r>
              <a:rPr lang="fr-FR" dirty="0"/>
              <a:t>Modélisation des systèmes électriques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9909"/>
            <a:ext cx="8928992" cy="40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95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non linéarités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50904" cy="4937760"/>
          </a:xfrm>
        </p:spPr>
        <p:txBody>
          <a:bodyPr/>
          <a:lstStyle/>
          <a:p>
            <a:r>
              <a:rPr lang="fr-FR" dirty="0"/>
              <a:t>Pour le Maxpid, l’angle de rotation du bras n’est pas linéaire par rapport à l’angle de déplacement du moteur.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5892"/>
            <a:ext cx="9144001" cy="240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00322"/>
            <a:ext cx="3336676" cy="22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2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non linéarités</a:t>
            </a:r>
            <a:br>
              <a:rPr lang="fr-FR" dirty="0"/>
            </a:br>
            <a:r>
              <a:rPr lang="fr-FR" dirty="0"/>
              <a:t>Saturation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3250704" cy="4096112"/>
          </a:xfrm>
        </p:spPr>
        <p:txBody>
          <a:bodyPr/>
          <a:lstStyle/>
          <a:p>
            <a:r>
              <a:rPr lang="fr-FR" dirty="0"/>
              <a:t>Exemple : limitation en tension ou courant d’un système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20" y="188640"/>
            <a:ext cx="32694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74799"/>
            <a:ext cx="523625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63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non linéarités</a:t>
            </a:r>
            <a:br>
              <a:rPr lang="fr-FR" dirty="0"/>
            </a:br>
            <a:r>
              <a:rPr lang="fr-FR" dirty="0"/>
              <a:t>Seuil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Exemple : modélisation du frottement au niveau de la commande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43529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3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Modélisation des non linéarités</a:t>
            </a:r>
            <a:br>
              <a:rPr lang="fr-FR" dirty="0"/>
            </a:br>
            <a:r>
              <a:rPr lang="fr-FR" dirty="0"/>
              <a:t>Hystérésis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9245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63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br>
              <a:rPr lang="fr-FR" dirty="0"/>
            </a:br>
            <a:r>
              <a:rPr lang="fr-FR" dirty="0"/>
              <a:t>Qu’est-ce qu’un système multiphysique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064" y="1628800"/>
            <a:ext cx="3171342" cy="20017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3495" y="12561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Drone D2C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126184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Winch</a:t>
            </a:r>
          </a:p>
        </p:txBody>
      </p:sp>
      <p:pic>
        <p:nvPicPr>
          <p:cNvPr id="14338" name="Picture 2" descr="http://eduscol.education.fr/sti/system/files/styles/thumbnail-copy-1/private/images/ressources/techniques/2134/2134-winch-dt.png?itok=_um6Dw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37" y="1922773"/>
            <a:ext cx="1532246" cy="19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Ã©sultat de recherche d'images pour &quot;solidworks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3"/>
            <a:ext cx="12001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solidwork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12820"/>
            <a:ext cx="934609" cy="5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RÃ©sultat de recherche d'images pour &quot;logo arduin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RÃ©sultat de recherche d'images pour &quot;logo arduin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46" name="Picture 10" descr="RÃ©sultat de recherche d'images pour &quot;logo arduin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23" y="4319000"/>
            <a:ext cx="756626" cy="51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RÃ©sultat de recherche d'images pour &quot;logo pspice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93" y="4374412"/>
            <a:ext cx="1314913" cy="4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RÃ©sultat de recherche d'images pour &quot;logo matlab simulink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89" y="5301208"/>
            <a:ext cx="1649188" cy="6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5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br>
              <a:rPr lang="fr-FR" dirty="0"/>
            </a:br>
            <a:r>
              <a:rPr lang="fr-FR" dirty="0"/>
              <a:t>Pourquoi modéliser des systèmes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2" y="1208836"/>
            <a:ext cx="8496944" cy="50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78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systèmes multiphysiques</a:t>
            </a:r>
            <a:br>
              <a:rPr lang="fr-FR" dirty="0"/>
            </a:br>
            <a:r>
              <a:rPr lang="fr-FR" dirty="0"/>
              <a:t>Modélisation causale et acausale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7" y="1848028"/>
            <a:ext cx="84010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13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systèmes multiphysiques</a:t>
            </a:r>
            <a:br>
              <a:rPr lang="fr-FR" dirty="0"/>
            </a:br>
            <a:r>
              <a:rPr lang="fr-FR" dirty="0"/>
              <a:t>Modélisation causale et acausale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1340768"/>
            <a:ext cx="88405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4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systèmes multiphysiques</a:t>
            </a:r>
            <a:br>
              <a:rPr lang="fr-FR" dirty="0"/>
            </a:br>
            <a:r>
              <a:rPr lang="fr-FR" dirty="0"/>
              <a:t>Les différents modèles et outils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r="3793"/>
          <a:stretch/>
        </p:blipFill>
        <p:spPr bwMode="auto">
          <a:xfrm>
            <a:off x="179512" y="1635951"/>
            <a:ext cx="7714695" cy="469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RÃ©sultat de recherche d'images pour &quot;control x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4"/>
          <a:stretch/>
        </p:blipFill>
        <p:spPr bwMode="auto">
          <a:xfrm>
            <a:off x="6107425" y="77417"/>
            <a:ext cx="3033623" cy="14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8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systèmes multiphysiques</a:t>
            </a:r>
            <a:br>
              <a:rPr lang="fr-FR" dirty="0"/>
            </a:br>
            <a:r>
              <a:rPr lang="fr-FR" dirty="0"/>
              <a:t>Résolution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" y="2132856"/>
            <a:ext cx="8903336" cy="28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80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systèmes multiphysiques</a:t>
            </a:r>
            <a:br>
              <a:rPr lang="fr-FR" dirty="0"/>
            </a:br>
            <a:r>
              <a:rPr lang="fr-FR" dirty="0"/>
              <a:t>Modélisation des systèmes mécaniques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9217"/>
            <a:ext cx="7438112" cy="408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24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des systèmes multiphysiques</a:t>
            </a:r>
            <a:br>
              <a:rPr lang="fr-FR" dirty="0"/>
            </a:br>
            <a:r>
              <a:rPr lang="fr-FR" dirty="0"/>
              <a:t>Modélisation des systèmes mécaniques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69853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39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938</TotalTime>
  <Words>191</Words>
  <Application>Microsoft Office PowerPoint</Application>
  <PresentationFormat>Affichage à l'écran (4:3)</PresentationFormat>
  <Paragraphs>39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Gill Sans MT</vt:lpstr>
      <vt:lpstr>Wingdings</vt:lpstr>
      <vt:lpstr>Wingdings 3</vt:lpstr>
      <vt:lpstr>Origine</vt:lpstr>
      <vt:lpstr>Cycle 1 Modéliser le comportement linéaire et non linéaire des systèmes multiphysiques</vt:lpstr>
      <vt:lpstr>Introduction Qu’est-ce qu’un système multiphysique</vt:lpstr>
      <vt:lpstr>Introduction Pourquoi modéliser des systèmes ?</vt:lpstr>
      <vt:lpstr>Modélisation des systèmes multiphysiques Modélisation causale et acausale</vt:lpstr>
      <vt:lpstr>Modélisation des systèmes multiphysiques Modélisation causale et acausale</vt:lpstr>
      <vt:lpstr>Modélisation des systèmes multiphysiques Les différents modèles et outils</vt:lpstr>
      <vt:lpstr>Modélisation des systèmes multiphysiques Résolution</vt:lpstr>
      <vt:lpstr>Modélisation des systèmes multiphysiques Modélisation des systèmes mécaniques</vt:lpstr>
      <vt:lpstr>Modélisation des systèmes multiphysiques Modélisation des systèmes mécaniques</vt:lpstr>
      <vt:lpstr>Modélisation des systèmes multiphysiques Modélisation des systèmes électriques</vt:lpstr>
      <vt:lpstr>Modélisation des systèmes multiphysiques Modélisation des systèmes électriques</vt:lpstr>
      <vt:lpstr>Modélisation des systèmes multiphysiques Modélisation des systèmes électriques</vt:lpstr>
      <vt:lpstr>Modélisation des non linéarités</vt:lpstr>
      <vt:lpstr>Modélisation des non linéarités Saturation</vt:lpstr>
      <vt:lpstr>Modélisation des non linéarités Seuil</vt:lpstr>
      <vt:lpstr>Modélisation des non linéarités Hystérésis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Modélisation multiphysique</dc:title>
  <dc:creator>Xavier Pessoles</dc:creator>
  <cp:lastModifiedBy>Fabien HOSPITAL</cp:lastModifiedBy>
  <cp:revision>130</cp:revision>
  <dcterms:created xsi:type="dcterms:W3CDTF">2014-09-30T07:33:25Z</dcterms:created>
  <dcterms:modified xsi:type="dcterms:W3CDTF">2022-07-19T08:27:46Z</dcterms:modified>
</cp:coreProperties>
</file>