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89" r:id="rId28"/>
    <p:sldId id="286" r:id="rId29"/>
    <p:sldId id="287" r:id="rId30"/>
    <p:sldId id="288" r:id="rId31"/>
    <p:sldId id="291" r:id="rId32"/>
    <p:sldId id="290" r:id="rId33"/>
    <p:sldId id="292" r:id="rId34"/>
    <p:sldId id="293" r:id="rId35"/>
    <p:sldId id="294" r:id="rId36"/>
    <p:sldId id="295" r:id="rId37"/>
    <p:sldId id="296" r:id="rId38"/>
    <p:sldId id="299" r:id="rId39"/>
    <p:sldId id="300" r:id="rId40"/>
    <p:sldId id="301" r:id="rId41"/>
    <p:sldId id="302" r:id="rId42"/>
    <p:sldId id="303" r:id="rId43"/>
    <p:sldId id="322" r:id="rId44"/>
    <p:sldId id="321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298" r:id="rId5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8" autoAdjust="0"/>
    <p:restoredTop sz="50068"/>
  </p:normalViewPr>
  <p:slideViewPr>
    <p:cSldViewPr snapToGrid="0" snapToObjects="1">
      <p:cViewPr varScale="1">
        <p:scale>
          <a:sx n="60" d="100"/>
          <a:sy n="60" d="100"/>
        </p:scale>
        <p:origin x="32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9BF7D-2DD6-9D43-96C6-6A5260A3C619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70B7D-2B3C-FA40-932D-B25BDB0DD3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65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70B7D-2B3C-FA40-932D-B25BDB0DD3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486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70B7D-2B3C-FA40-932D-B25BDB0DD35C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250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70B7D-2B3C-FA40-932D-B25BDB0DD35C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036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70B7D-2B3C-FA40-932D-B25BDB0DD35C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2942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70B7D-2B3C-FA40-932D-B25BDB0DD35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029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70B7D-2B3C-FA40-932D-B25BDB0DD35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176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Four score and </a:t>
            </a:r>
            <a:r>
              <a:rPr lang="fr-FR" dirty="0" err="1"/>
              <a:t>seven</a:t>
            </a:r>
            <a:r>
              <a:rPr lang="fr-FR" dirty="0"/>
              <a:t>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ago</a:t>
            </a:r>
            <a:r>
              <a:rPr lang="fr-FR" dirty="0"/>
              <a:t>,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fathers</a:t>
            </a:r>
            <a:r>
              <a:rPr lang="fr-FR" dirty="0"/>
              <a:t> </a:t>
            </a:r>
            <a:r>
              <a:rPr lang="fr-FR" dirty="0" err="1"/>
              <a:t>brought</a:t>
            </a:r>
            <a:r>
              <a:rPr lang="fr-FR" dirty="0"/>
              <a:t> </a:t>
            </a:r>
            <a:r>
              <a:rPr lang="fr-FR" dirty="0" err="1"/>
              <a:t>forth</a:t>
            </a:r>
            <a:r>
              <a:rPr lang="fr-FR" dirty="0"/>
              <a:t> in </a:t>
            </a:r>
            <a:r>
              <a:rPr lang="fr-FR" dirty="0" err="1"/>
              <a:t>this</a:t>
            </a:r>
            <a:r>
              <a:rPr lang="fr-FR" dirty="0"/>
              <a:t> continent a new nation </a:t>
            </a:r>
            <a:r>
              <a:rPr lang="fr-FR" dirty="0" err="1"/>
              <a:t>conceived</a:t>
            </a:r>
            <a:r>
              <a:rPr lang="fr-FR" dirty="0"/>
              <a:t> in liberty and </a:t>
            </a:r>
            <a:r>
              <a:rPr lang="fr-FR" dirty="0" err="1"/>
              <a:t>dedication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 all men are </a:t>
            </a:r>
            <a:r>
              <a:rPr lang="fr-FR" dirty="0" err="1"/>
              <a:t>created</a:t>
            </a:r>
            <a:r>
              <a:rPr lang="fr-FR" dirty="0"/>
              <a:t> </a:t>
            </a:r>
            <a:r>
              <a:rPr lang="fr-FR" dirty="0" err="1"/>
              <a:t>equal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70B7D-2B3C-FA40-932D-B25BDB0DD35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149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70B7D-2B3C-FA40-932D-B25BDB0DD35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103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70B7D-2B3C-FA40-932D-B25BDB0DD35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05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70B7D-2B3C-FA40-932D-B25BDB0DD35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042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70B7D-2B3C-FA40-932D-B25BDB0DD35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600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70B7D-2B3C-FA40-932D-B25BDB0DD35C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350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98E8-DC53-8E49-8C1C-258DF3314FAD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02F-48BB-F04F-84F6-A9316B80FFB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98E8-DC53-8E49-8C1C-258DF3314FAD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02F-48BB-F04F-84F6-A9316B80FFB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98E8-DC53-8E49-8C1C-258DF3314FAD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02F-48BB-F04F-84F6-A9316B80FFB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98E8-DC53-8E49-8C1C-258DF3314FAD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02F-48BB-F04F-84F6-A9316B80FFB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98E8-DC53-8E49-8C1C-258DF3314FAD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02F-48BB-F04F-84F6-A9316B80FFB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98E8-DC53-8E49-8C1C-258DF3314FAD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02F-48BB-F04F-84F6-A9316B80FFB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98E8-DC53-8E49-8C1C-258DF3314FAD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02F-48BB-F04F-84F6-A9316B80FFB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98E8-DC53-8E49-8C1C-258DF3314FAD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02F-48BB-F04F-84F6-A9316B80FFB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98E8-DC53-8E49-8C1C-258DF3314FAD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02F-48BB-F04F-84F6-A9316B80FFB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98E8-DC53-8E49-8C1C-258DF3314FAD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02F-48BB-F04F-84F6-A9316B80FFB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98E8-DC53-8E49-8C1C-258DF3314FAD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02F-48BB-F04F-84F6-A9316B80FFB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198E8-DC53-8E49-8C1C-258DF3314FAD}" type="datetimeFigureOut">
              <a:rPr lang="fr-FR" smtClean="0"/>
              <a:t>25/01/2022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B002F-48BB-F04F-84F6-A9316B80FFB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THE USA : BETWEEN TOLERANCE AND FANATICISM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D86CA071-A7CD-472B-838B-2A7762F89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7F34594-7F85-4546-82B0-FEF54CF0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800599"/>
            <a:ext cx="5486400" cy="144462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o-GETTYSBURG-ADDRESS-facebook.jpg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5616" r="5616"/>
          <a:stretch/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0BCDB0-1BFB-4644-9C07-2A14A700C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018567"/>
            <a:ext cx="5486400" cy="1153633"/>
          </a:xfrm>
        </p:spPr>
        <p:txBody>
          <a:bodyPr>
            <a:normAutofit lnSpcReduction="10000"/>
          </a:bodyPr>
          <a:lstStyle/>
          <a:p>
            <a:r>
              <a:rPr lang="fr-FR" sz="1800" dirty="0"/>
              <a:t>Four score and </a:t>
            </a:r>
            <a:r>
              <a:rPr lang="fr-FR" sz="1800" dirty="0" err="1"/>
              <a:t>seven</a:t>
            </a:r>
            <a:r>
              <a:rPr lang="fr-FR" sz="1800" dirty="0"/>
              <a:t> </a:t>
            </a:r>
            <a:r>
              <a:rPr lang="fr-FR" sz="1800" dirty="0" err="1"/>
              <a:t>years</a:t>
            </a:r>
            <a:r>
              <a:rPr lang="fr-FR" sz="1800" dirty="0"/>
              <a:t> </a:t>
            </a:r>
            <a:r>
              <a:rPr lang="fr-FR" sz="1800" dirty="0" err="1"/>
              <a:t>ago</a:t>
            </a:r>
            <a:r>
              <a:rPr lang="fr-FR" sz="1800" dirty="0"/>
              <a:t>, </a:t>
            </a:r>
            <a:r>
              <a:rPr lang="fr-FR" sz="1800" dirty="0" err="1"/>
              <a:t>our</a:t>
            </a:r>
            <a:r>
              <a:rPr lang="fr-FR" sz="1800" dirty="0"/>
              <a:t> </a:t>
            </a:r>
            <a:r>
              <a:rPr lang="fr-FR" sz="1800" dirty="0" err="1"/>
              <a:t>fathers</a:t>
            </a:r>
            <a:r>
              <a:rPr lang="fr-FR" sz="1800" dirty="0"/>
              <a:t> </a:t>
            </a:r>
            <a:r>
              <a:rPr lang="fr-FR" sz="1800" dirty="0" err="1"/>
              <a:t>brought</a:t>
            </a:r>
            <a:r>
              <a:rPr lang="fr-FR" sz="1800" dirty="0"/>
              <a:t> </a:t>
            </a:r>
            <a:r>
              <a:rPr lang="fr-FR" sz="1800" dirty="0" err="1"/>
              <a:t>forth</a:t>
            </a:r>
            <a:r>
              <a:rPr lang="fr-FR" sz="1800" dirty="0"/>
              <a:t> </a:t>
            </a:r>
            <a:r>
              <a:rPr lang="fr-FR" sz="1800" dirty="0" err="1"/>
              <a:t>upon</a:t>
            </a:r>
            <a:r>
              <a:rPr lang="fr-FR" sz="1800" dirty="0"/>
              <a:t> </a:t>
            </a:r>
            <a:r>
              <a:rPr lang="fr-FR" sz="1800" dirty="0" err="1"/>
              <a:t>this</a:t>
            </a:r>
            <a:r>
              <a:rPr lang="fr-FR" sz="1800" dirty="0"/>
              <a:t> continent a new nation </a:t>
            </a:r>
            <a:r>
              <a:rPr lang="fr-FR" sz="1800" dirty="0" err="1"/>
              <a:t>conceived</a:t>
            </a:r>
            <a:r>
              <a:rPr lang="fr-FR" sz="1800" dirty="0"/>
              <a:t> in liberty and </a:t>
            </a:r>
            <a:r>
              <a:rPr lang="fr-FR" sz="1800" dirty="0" err="1"/>
              <a:t>dedication</a:t>
            </a:r>
            <a:r>
              <a:rPr lang="fr-FR" sz="1800" dirty="0"/>
              <a:t> </a:t>
            </a:r>
            <a:r>
              <a:rPr lang="fr-FR" sz="1800" dirty="0" err="1"/>
              <a:t>that</a:t>
            </a:r>
            <a:r>
              <a:rPr lang="fr-FR" sz="1800" dirty="0"/>
              <a:t>  all men are </a:t>
            </a:r>
            <a:r>
              <a:rPr lang="fr-FR" sz="1800" dirty="0" err="1"/>
              <a:t>created</a:t>
            </a:r>
            <a:r>
              <a:rPr lang="fr-FR" sz="1800" dirty="0"/>
              <a:t> </a:t>
            </a:r>
            <a:r>
              <a:rPr lang="fr-FR" sz="1800" dirty="0" err="1"/>
              <a:t>equal</a:t>
            </a:r>
            <a:r>
              <a:rPr lang="fr-FR" sz="1800" dirty="0"/>
              <a:t>.  Abraham Lincoln -  Gettysburg </a:t>
            </a:r>
            <a:r>
              <a:rPr lang="fr-FR" sz="1800" dirty="0" err="1"/>
              <a:t>address</a:t>
            </a:r>
            <a:r>
              <a:rPr lang="fr-FR" sz="1800" dirty="0"/>
              <a:t> (1863)</a:t>
            </a:r>
          </a:p>
          <a:p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o-LINCOLN-MEMORIAL-faceboo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incoln Me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961" r="-1596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AFTERMATH OF THE CIVIL WAR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The Union (the Yankees) </a:t>
            </a:r>
            <a:r>
              <a:rPr lang="fr-FR" dirty="0" err="1"/>
              <a:t>defeated</a:t>
            </a:r>
            <a:r>
              <a:rPr lang="fr-FR" dirty="0"/>
              <a:t> the </a:t>
            </a:r>
            <a:r>
              <a:rPr lang="fr-FR" dirty="0" err="1"/>
              <a:t>Confederation</a:t>
            </a:r>
            <a:r>
              <a:rPr lang="fr-FR" dirty="0"/>
              <a:t> and </a:t>
            </a:r>
            <a:r>
              <a:rPr lang="fr-FR" b="1" dirty="0" err="1"/>
              <a:t>abolished</a:t>
            </a:r>
            <a:r>
              <a:rPr lang="fr-FR" b="1" dirty="0"/>
              <a:t> </a:t>
            </a:r>
            <a:r>
              <a:rPr lang="fr-FR" b="1" dirty="0" err="1"/>
              <a:t>slavery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economy</a:t>
            </a:r>
            <a:r>
              <a:rPr lang="fr-FR" dirty="0"/>
              <a:t>: </a:t>
            </a:r>
          </a:p>
          <a:p>
            <a:pPr marL="0" indent="0">
              <a:buNone/>
            </a:pPr>
            <a:r>
              <a:rPr lang="fr-FR" dirty="0"/>
              <a:t>                     The </a:t>
            </a:r>
            <a:r>
              <a:rPr lang="fr-FR" dirty="0" err="1"/>
              <a:t>industrial</a:t>
            </a:r>
            <a:r>
              <a:rPr lang="fr-FR" dirty="0"/>
              <a:t> North </a:t>
            </a:r>
            <a:r>
              <a:rPr lang="fr-FR" dirty="0" err="1"/>
              <a:t>defeated</a:t>
            </a:r>
            <a:r>
              <a:rPr lang="fr-FR" dirty="0"/>
              <a:t> the </a:t>
            </a:r>
            <a:r>
              <a:rPr lang="fr-FR" dirty="0" err="1"/>
              <a:t>agrarian</a:t>
            </a:r>
            <a:r>
              <a:rPr lang="fr-FR" dirty="0"/>
              <a:t> South;</a:t>
            </a:r>
          </a:p>
          <a:p>
            <a:pPr marL="0" indent="0">
              <a:buNone/>
            </a:pPr>
            <a:r>
              <a:rPr lang="fr-FR" dirty="0"/>
              <a:t>				The South </a:t>
            </a:r>
            <a:r>
              <a:rPr lang="fr-FR" dirty="0" err="1"/>
              <a:t>had</a:t>
            </a:r>
            <a:r>
              <a:rPr lang="fr-FR" dirty="0"/>
              <a:t> to face new labour </a:t>
            </a:r>
            <a:r>
              <a:rPr lang="fr-FR" dirty="0" err="1"/>
              <a:t>costs</a:t>
            </a:r>
            <a:r>
              <a:rPr lang="fr-FR" dirty="0"/>
              <a:t>. (plantations no longer </a:t>
            </a:r>
            <a:r>
              <a:rPr lang="fr-FR" dirty="0" err="1"/>
              <a:t>benefited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cheap slave labour) 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mbria"/>
                <a:ea typeface="Cambria"/>
                <a:cs typeface="Times New Roman"/>
              </a:rPr>
              <a:t>RECONSTRUCTION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Whites</a:t>
            </a:r>
            <a:r>
              <a:rPr lang="fr-FR" dirty="0"/>
              <a:t> </a:t>
            </a:r>
            <a:r>
              <a:rPr lang="fr-FR" dirty="0" err="1"/>
              <a:t>never</a:t>
            </a:r>
            <a:r>
              <a:rPr lang="fr-FR" dirty="0"/>
              <a:t> </a:t>
            </a:r>
            <a:r>
              <a:rPr lang="fr-FR" dirty="0" err="1"/>
              <a:t>completely</a:t>
            </a:r>
            <a:r>
              <a:rPr lang="fr-FR" dirty="0"/>
              <a:t> </a:t>
            </a:r>
            <a:r>
              <a:rPr lang="fr-FR" dirty="0" err="1"/>
              <a:t>recovered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 the abolition of </a:t>
            </a:r>
            <a:r>
              <a:rPr lang="fr-FR" dirty="0" err="1"/>
              <a:t>slavery</a:t>
            </a:r>
            <a:r>
              <a:rPr lang="fr-FR" dirty="0"/>
              <a:t>. </a:t>
            </a:r>
          </a:p>
          <a:p>
            <a:r>
              <a:rPr lang="fr-FR" dirty="0" err="1"/>
              <a:t>Felt</a:t>
            </a:r>
            <a:r>
              <a:rPr lang="fr-FR" dirty="0"/>
              <a:t> </a:t>
            </a:r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resentment</a:t>
            </a:r>
            <a:r>
              <a:rPr lang="fr-FR" dirty="0"/>
              <a:t> and </a:t>
            </a:r>
            <a:r>
              <a:rPr lang="fr-FR" dirty="0" err="1"/>
              <a:t>bitterness</a:t>
            </a:r>
            <a:r>
              <a:rPr lang="fr-FR" dirty="0"/>
              <a:t> </a:t>
            </a:r>
            <a:r>
              <a:rPr lang="fr-FR" dirty="0" err="1"/>
              <a:t>towards</a:t>
            </a:r>
            <a:r>
              <a:rPr lang="fr-FR" dirty="0"/>
              <a:t> the Yankees </a:t>
            </a:r>
          </a:p>
          <a:p>
            <a:r>
              <a:rPr lang="fr-FR" dirty="0"/>
              <a:t>and </a:t>
            </a:r>
            <a:r>
              <a:rPr lang="fr-FR" dirty="0" err="1"/>
              <a:t>got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revenge</a:t>
            </a:r>
            <a:r>
              <a:rPr lang="fr-FR" dirty="0"/>
              <a:t> on the Blacks </a:t>
            </a:r>
          </a:p>
          <a:p>
            <a:endParaRPr lang="fr-FR" dirty="0"/>
          </a:p>
          <a:p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62162"/>
          </a:xfrm>
        </p:spPr>
        <p:txBody>
          <a:bodyPr>
            <a:normAutofit fontScale="90000"/>
          </a:bodyPr>
          <a:lstStyle/>
          <a:p>
            <a:r>
              <a:rPr lang="fr-FR" sz="3556" b="1" dirty="0">
                <a:latin typeface="Times New Roman"/>
                <a:ea typeface="Cambria"/>
                <a:cs typeface="Times New Roman"/>
              </a:rPr>
              <a:t>The Jim Crow Laws: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</a:t>
            </a:r>
            <a:br>
              <a:rPr lang="fr-FR" sz="3556" dirty="0">
                <a:latin typeface="Times New Roman"/>
                <a:ea typeface="Cambria"/>
                <a:cs typeface="Times New Roman"/>
              </a:rPr>
            </a:br>
            <a:r>
              <a:rPr lang="fr-FR" sz="3556" b="1" dirty="0" err="1">
                <a:latin typeface="Times New Roman"/>
                <a:ea typeface="Cambria"/>
                <a:cs typeface="Times New Roman"/>
              </a:rPr>
              <a:t>segregation</a:t>
            </a:r>
            <a:r>
              <a:rPr lang="fr-FR" sz="3556" b="1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sz="3556" b="1" dirty="0" err="1">
                <a:latin typeface="Times New Roman"/>
                <a:ea typeface="Cambria"/>
                <a:cs typeface="Times New Roman"/>
              </a:rPr>
              <a:t>laws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that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"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replaced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" 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slavery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in the 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organization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of 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Southern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society</a:t>
            </a:r>
            <a:br>
              <a:rPr lang="fr-FR" dirty="0">
                <a:latin typeface="Times New Roman"/>
                <a:ea typeface="Cambria"/>
                <a:cs typeface="Times New Roman"/>
              </a:rPr>
            </a:br>
            <a:endParaRPr lang="fr-FR" dirty="0"/>
          </a:p>
        </p:txBody>
      </p:sp>
      <p:pic>
        <p:nvPicPr>
          <p:cNvPr id="4" name="Espace réservé du contenu 3" descr="jimcrowbackgroun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507" r="-21507"/>
          <a:stretch>
            <a:fillRect/>
          </a:stretch>
        </p:blipFill>
        <p:spPr>
          <a:xfrm>
            <a:off x="457200" y="2184400"/>
            <a:ext cx="8229600" cy="39417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jim_crow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036" r="-903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16162"/>
          </a:xfrm>
        </p:spPr>
        <p:txBody>
          <a:bodyPr>
            <a:normAutofit fontScale="90000"/>
          </a:bodyPr>
          <a:lstStyle/>
          <a:p>
            <a:r>
              <a:rPr lang="fr-FR" sz="3200" b="1" dirty="0"/>
              <a:t>The Ku Klux Klan</a:t>
            </a:r>
            <a:r>
              <a:rPr lang="fr-FR" sz="3200" dirty="0"/>
              <a:t> </a:t>
            </a:r>
            <a:br>
              <a:rPr lang="fr-FR" sz="3200" dirty="0"/>
            </a:br>
            <a:br>
              <a:rPr lang="fr-FR" sz="3200" dirty="0"/>
            </a:br>
            <a:r>
              <a:rPr lang="fr-FR" sz="3200" dirty="0" err="1"/>
              <a:t>was</a:t>
            </a:r>
            <a:r>
              <a:rPr lang="fr-FR" sz="3200" dirty="0"/>
              <a:t> a white </a:t>
            </a:r>
            <a:r>
              <a:rPr lang="fr-FR" sz="3200" dirty="0" err="1"/>
              <a:t>supremacist</a:t>
            </a:r>
            <a:r>
              <a:rPr lang="fr-FR" sz="3200" dirty="0"/>
              <a:t> protestant </a:t>
            </a:r>
            <a:r>
              <a:rPr lang="fr-FR" sz="3200" dirty="0" err="1"/>
              <a:t>fraternity</a:t>
            </a:r>
            <a:r>
              <a:rPr lang="fr-FR" sz="3200" dirty="0"/>
              <a:t> </a:t>
            </a:r>
            <a:r>
              <a:rPr lang="fr-FR" sz="3200" dirty="0" err="1"/>
              <a:t>that</a:t>
            </a:r>
            <a:r>
              <a:rPr lang="fr-FR" sz="3200" dirty="0"/>
              <a:t>  </a:t>
            </a:r>
            <a:r>
              <a:rPr lang="fr-FR" sz="3200" dirty="0" err="1"/>
              <a:t>organized</a:t>
            </a:r>
            <a:r>
              <a:rPr lang="fr-FR" sz="3200" dirty="0"/>
              <a:t> </a:t>
            </a:r>
            <a:r>
              <a:rPr lang="fr-FR" sz="3200" b="1" dirty="0"/>
              <a:t>the </a:t>
            </a:r>
            <a:r>
              <a:rPr lang="fr-FR" sz="3200" b="1" dirty="0" err="1"/>
              <a:t>lynching</a:t>
            </a:r>
            <a:r>
              <a:rPr lang="fr-FR" sz="3200" b="1" dirty="0"/>
              <a:t> of black people</a:t>
            </a:r>
            <a:r>
              <a:rPr lang="fr-FR" sz="3200" dirty="0"/>
              <a:t> in </a:t>
            </a:r>
            <a:r>
              <a:rPr lang="fr-FR" sz="3200" dirty="0" err="1"/>
              <a:t>much</a:t>
            </a:r>
            <a:r>
              <a:rPr lang="fr-FR" sz="3200" dirty="0"/>
              <a:t> of the 20th century </a:t>
            </a:r>
          </a:p>
        </p:txBody>
      </p:sp>
      <p:pic>
        <p:nvPicPr>
          <p:cNvPr id="4" name="Espace réservé du contenu 3" descr="KK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134" r="-45134"/>
          <a:stretch>
            <a:fillRect/>
          </a:stretch>
        </p:blipFill>
        <p:spPr>
          <a:xfrm>
            <a:off x="457200" y="2781300"/>
            <a:ext cx="8229600" cy="33448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neckti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59" r="-1045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TURN OF THE TWENTIETH CENTURY  TILL 1924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fr-FR" dirty="0">
                <a:latin typeface="Times New Roman"/>
                <a:ea typeface="Cambria"/>
                <a:cs typeface="Times New Roman"/>
              </a:rPr>
              <a:t>1880-1924 Massive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wave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of immigration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from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Europe,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especially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Southern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and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Eastern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Europe</a:t>
            </a:r>
          </a:p>
          <a:p>
            <a:pPr>
              <a:spcAft>
                <a:spcPts val="0"/>
              </a:spcAft>
            </a:pPr>
            <a:r>
              <a:rPr lang="fr-FR" dirty="0" err="1">
                <a:latin typeface="Times New Roman"/>
                <a:ea typeface="Cambria"/>
                <a:cs typeface="Times New Roman"/>
              </a:rPr>
              <a:t>Italians</a:t>
            </a:r>
            <a:r>
              <a:rPr lang="fr-FR" dirty="0">
                <a:latin typeface="Times New Roman"/>
                <a:ea typeface="Cambria"/>
                <a:cs typeface="Times New Roman"/>
              </a:rPr>
              <a:t>,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Greeks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 and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Slavs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that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fled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poverty</a:t>
            </a:r>
            <a:endParaRPr lang="fr-FR" dirty="0">
              <a:latin typeface="Times New Roman"/>
              <a:ea typeface="Cambri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fr-FR" dirty="0" err="1">
                <a:latin typeface="Times New Roman"/>
                <a:ea typeface="Cambria"/>
                <a:cs typeface="Times New Roman"/>
              </a:rPr>
              <a:t>Jews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from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Russian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and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Slavic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countries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that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fled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pogroms.</a:t>
            </a:r>
          </a:p>
          <a:p>
            <a:endParaRPr lang="fr-FR" dirty="0">
              <a:latin typeface="Times New Roman"/>
              <a:ea typeface="Cambria"/>
              <a:cs typeface="Times New Roman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0080" y="846138"/>
            <a:ext cx="8229600" cy="1143000"/>
          </a:xfrm>
        </p:spPr>
        <p:txBody>
          <a:bodyPr/>
          <a:lstStyle/>
          <a:p>
            <a:r>
              <a:rPr lang="fr-FR" b="1" dirty="0"/>
              <a:t>COLONIAL PERIOD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611880"/>
            <a:ext cx="8229600" cy="2514283"/>
          </a:xfrm>
        </p:spPr>
        <p:txBody>
          <a:bodyPr>
            <a:normAutofit/>
          </a:bodyPr>
          <a:lstStyle/>
          <a:p>
            <a:r>
              <a:rPr lang="fr-FR" b="1" dirty="0" err="1">
                <a:latin typeface="Cambria"/>
                <a:ea typeface="Cambria"/>
                <a:cs typeface="Times New Roman"/>
              </a:rPr>
              <a:t>fanatics</a:t>
            </a:r>
            <a:r>
              <a:rPr lang="fr-FR" b="1" dirty="0">
                <a:latin typeface="Cambria"/>
                <a:ea typeface="Cambria"/>
                <a:cs typeface="Times New Roman"/>
              </a:rPr>
              <a:t> in </a:t>
            </a:r>
            <a:r>
              <a:rPr lang="fr-FR" b="1" dirty="0" err="1">
                <a:latin typeface="Cambria"/>
                <a:ea typeface="Cambria"/>
                <a:cs typeface="Times New Roman"/>
              </a:rPr>
              <a:t>search</a:t>
            </a:r>
            <a:r>
              <a:rPr lang="fr-FR" b="1" dirty="0">
                <a:latin typeface="Cambria"/>
                <a:ea typeface="Cambria"/>
                <a:cs typeface="Times New Roman"/>
              </a:rPr>
              <a:t> of  </a:t>
            </a:r>
            <a:r>
              <a:rPr lang="fr-FR" b="1" dirty="0" err="1">
                <a:latin typeface="Cambria"/>
                <a:ea typeface="Cambria"/>
                <a:cs typeface="Times New Roman"/>
              </a:rPr>
              <a:t>freedom</a:t>
            </a:r>
            <a:r>
              <a:rPr lang="fr-FR" dirty="0">
                <a:latin typeface="Cambria"/>
                <a:ea typeface="Cambria"/>
                <a:cs typeface="Times New Roman"/>
              </a:rPr>
              <a:t> of religion (</a:t>
            </a:r>
            <a:r>
              <a:rPr lang="fr-FR" dirty="0" err="1">
                <a:latin typeface="Cambria"/>
                <a:ea typeface="Cambria"/>
                <a:cs typeface="Times New Roman"/>
              </a:rPr>
              <a:t>were</a:t>
            </a:r>
            <a:r>
              <a:rPr lang="fr-FR" dirty="0">
                <a:latin typeface="Cambria"/>
                <a:ea typeface="Cambria"/>
                <a:cs typeface="Times New Roman"/>
              </a:rPr>
              <a:t> </a:t>
            </a:r>
            <a:r>
              <a:rPr lang="fr-FR" dirty="0" err="1">
                <a:latin typeface="Cambria"/>
                <a:ea typeface="Cambria"/>
                <a:cs typeface="Times New Roman"/>
              </a:rPr>
              <a:t>persecuted</a:t>
            </a:r>
            <a:r>
              <a:rPr lang="fr-FR" dirty="0">
                <a:latin typeface="Cambria"/>
                <a:ea typeface="Cambria"/>
                <a:cs typeface="Times New Roman"/>
              </a:rPr>
              <a:t> for </a:t>
            </a:r>
            <a:r>
              <a:rPr lang="fr-FR" dirty="0" err="1">
                <a:latin typeface="Cambria"/>
                <a:ea typeface="Cambria"/>
                <a:cs typeface="Times New Roman"/>
              </a:rPr>
              <a:t>religious</a:t>
            </a:r>
            <a:r>
              <a:rPr lang="fr-FR" dirty="0">
                <a:latin typeface="Cambria"/>
                <a:ea typeface="Cambria"/>
                <a:cs typeface="Times New Roman"/>
              </a:rPr>
              <a:t> and </a:t>
            </a:r>
            <a:r>
              <a:rPr lang="fr-FR" dirty="0" err="1">
                <a:latin typeface="Cambria"/>
                <a:ea typeface="Cambria"/>
                <a:cs typeface="Times New Roman"/>
              </a:rPr>
              <a:t>political</a:t>
            </a:r>
            <a:r>
              <a:rPr lang="fr-FR" dirty="0">
                <a:latin typeface="Cambria"/>
                <a:ea typeface="Cambria"/>
                <a:cs typeface="Times New Roman"/>
              </a:rPr>
              <a:t> </a:t>
            </a:r>
            <a:r>
              <a:rPr lang="fr-FR" dirty="0" err="1">
                <a:latin typeface="Cambria"/>
                <a:ea typeface="Cambria"/>
                <a:cs typeface="Times New Roman"/>
              </a:rPr>
              <a:t>reasons</a:t>
            </a:r>
            <a:r>
              <a:rPr lang="fr-FR" dirty="0">
                <a:latin typeface="Cambria"/>
                <a:ea typeface="Cambria"/>
                <a:cs typeface="Times New Roman"/>
              </a:rPr>
              <a:t> in </a:t>
            </a:r>
            <a:r>
              <a:rPr lang="fr-FR" dirty="0" err="1">
                <a:latin typeface="Cambria"/>
                <a:ea typeface="Cambria"/>
                <a:cs typeface="Times New Roman"/>
              </a:rPr>
              <a:t>England</a:t>
            </a:r>
            <a:r>
              <a:rPr lang="fr-FR" dirty="0">
                <a:latin typeface="Cambria"/>
                <a:ea typeface="Cambria"/>
                <a:cs typeface="Times New Roman"/>
              </a:rPr>
              <a:t>) </a:t>
            </a:r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/>
                <a:ea typeface="Cambria"/>
                <a:cs typeface="Times New Roman"/>
              </a:rPr>
              <a:t>Ellis Island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fr-FR" dirty="0">
                <a:latin typeface="Times New Roman"/>
                <a:ea typeface="Cambria"/>
                <a:cs typeface="Times New Roman"/>
              </a:rPr>
              <a:t> in the NY City harbour: Facilities set up to process the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thousands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of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newcomers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arriving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from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Europe.</a:t>
            </a:r>
            <a:br>
              <a:rPr lang="fr-FR" dirty="0">
                <a:latin typeface="Times New Roman"/>
                <a:ea typeface="Cambria"/>
                <a:cs typeface="Times New Roman"/>
              </a:rPr>
            </a:br>
            <a:r>
              <a:rPr lang="fr-FR" dirty="0" err="1">
                <a:latin typeface="Times New Roman"/>
                <a:ea typeface="Cambria"/>
                <a:cs typeface="Times New Roman"/>
              </a:rPr>
              <a:t>They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were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screened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for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diseases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(TB, trachoma...) and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quarantined</a:t>
            </a:r>
            <a:r>
              <a:rPr lang="fr-FR" dirty="0">
                <a:latin typeface="Times New Roman"/>
                <a:ea typeface="Cambria"/>
                <a:cs typeface="Times New Roman"/>
              </a:rPr>
              <a:t>.</a:t>
            </a:r>
          </a:p>
          <a:p>
            <a:pPr>
              <a:spcAft>
                <a:spcPts val="0"/>
              </a:spcAft>
            </a:pPr>
            <a:endParaRPr lang="fr-FR" dirty="0">
              <a:latin typeface="Times New Roman"/>
              <a:ea typeface="Cambri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fr-FR" dirty="0">
                <a:latin typeface="Times New Roman"/>
                <a:ea typeface="Cambria"/>
                <a:cs typeface="Times New Roman"/>
              </a:rPr>
              <a:t>+ administrative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procedure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too</a:t>
            </a:r>
            <a:endParaRPr lang="fr-FR" dirty="0">
              <a:latin typeface="Times New Roman"/>
              <a:ea typeface="Cambria"/>
              <a:cs typeface="Times New Roman"/>
            </a:endParaRPr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280px-USA-NYC-Ellis_Island_cro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488" r="-1548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Ellis Islands facts.png"/>
          <p:cNvPicPr>
            <a:picLocks noGrp="1" noChangeAspect="1"/>
          </p:cNvPicPr>
          <p:nvPr>
            <p:ph idx="1"/>
          </p:nvPr>
        </p:nvPicPr>
        <p:blipFill>
          <a:blip r:embed="rId2"/>
          <a:srcRect l="-5041" r="-504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hoto-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8" r="-1140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hoto-c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6560" r="-2656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hoto-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7486" r="-57486"/>
          <a:stretch>
            <a:fillRect/>
          </a:stretch>
        </p:blipFill>
        <p:spPr/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1924 Immigration </a:t>
            </a:r>
            <a:r>
              <a:rPr lang="fr-FR" b="1" dirty="0" err="1"/>
              <a:t>Act</a:t>
            </a:r>
            <a:r>
              <a:rPr lang="fr-FR" b="1" dirty="0"/>
              <a:t>: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Tightening</a:t>
            </a:r>
            <a:r>
              <a:rPr lang="fr-FR" dirty="0"/>
              <a:t> of the immigration </a:t>
            </a:r>
            <a:r>
              <a:rPr lang="fr-FR" dirty="0" err="1"/>
              <a:t>policy</a:t>
            </a:r>
            <a:r>
              <a:rPr lang="fr-FR" dirty="0"/>
              <a:t>:</a:t>
            </a:r>
          </a:p>
          <a:p>
            <a:r>
              <a:rPr lang="fr-FR" dirty="0" err="1"/>
              <a:t>reduced</a:t>
            </a:r>
            <a:r>
              <a:rPr lang="fr-FR" dirty="0"/>
              <a:t> immigration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Southern</a:t>
            </a:r>
            <a:r>
              <a:rPr lang="fr-FR" dirty="0"/>
              <a:t> and </a:t>
            </a:r>
            <a:r>
              <a:rPr lang="fr-FR" dirty="0" err="1"/>
              <a:t>Easten</a:t>
            </a:r>
            <a:r>
              <a:rPr lang="fr-FR" dirty="0"/>
              <a:t> Europe and </a:t>
            </a:r>
            <a:r>
              <a:rPr lang="fr-FR" dirty="0" err="1"/>
              <a:t>confirmed</a:t>
            </a:r>
            <a:r>
              <a:rPr lang="fr-FR" dirty="0"/>
              <a:t> ban on </a:t>
            </a:r>
            <a:r>
              <a:rPr lang="fr-FR" dirty="0" err="1"/>
              <a:t>Asian</a:t>
            </a:r>
            <a:r>
              <a:rPr lang="fr-FR" dirty="0"/>
              <a:t> immigration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migration_barchart500.gif"/>
          <p:cNvPicPr>
            <a:picLocks noGrp="1" noChangeAspect="1"/>
          </p:cNvPicPr>
          <p:nvPr>
            <p:ph idx="1"/>
          </p:nvPr>
        </p:nvPicPr>
        <p:blipFill>
          <a:blip r:embed="rId2"/>
          <a:srcRect l="-8368" r="-8368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SECOND WORLD WAR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Jews</a:t>
            </a:r>
            <a:r>
              <a:rPr lang="fr-FR" dirty="0"/>
              <a:t> </a:t>
            </a:r>
            <a:r>
              <a:rPr lang="fr-FR" dirty="0" err="1"/>
              <a:t>fleeing</a:t>
            </a:r>
            <a:r>
              <a:rPr lang="fr-FR" dirty="0"/>
              <a:t> </a:t>
            </a:r>
            <a:r>
              <a:rPr lang="fr-FR" dirty="0" err="1"/>
              <a:t>Nazism</a:t>
            </a:r>
            <a:r>
              <a:rPr lang="fr-FR" dirty="0"/>
              <a:t> </a:t>
            </a:r>
            <a:r>
              <a:rPr lang="fr-FR" dirty="0" err="1"/>
              <a:t>arrived</a:t>
            </a:r>
            <a:r>
              <a:rPr lang="fr-FR" dirty="0"/>
              <a:t> in the USA (but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restrictive quotas)</a:t>
            </a:r>
          </a:p>
        </p:txBody>
      </p:sp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SECOND HALF OF TWENTIETH CENTURY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late</a:t>
            </a:r>
            <a:r>
              <a:rPr lang="fr-FR" dirty="0"/>
              <a:t> 1940's and 1950'S </a:t>
            </a:r>
          </a:p>
          <a:p>
            <a:r>
              <a:rPr lang="fr-FR" dirty="0"/>
              <a:t>The Cold </a:t>
            </a:r>
            <a:r>
              <a:rPr lang="fr-FR" dirty="0" err="1"/>
              <a:t>War</a:t>
            </a:r>
            <a:r>
              <a:rPr lang="fr-FR" dirty="0"/>
              <a:t>: </a:t>
            </a:r>
            <a:r>
              <a:rPr lang="fr-FR" b="1" dirty="0" err="1"/>
              <a:t>McCarthyism</a:t>
            </a:r>
            <a:r>
              <a:rPr lang="fr-FR" b="1" dirty="0"/>
              <a:t>:</a:t>
            </a:r>
            <a:r>
              <a:rPr lang="fr-FR" dirty="0"/>
              <a:t>  </a:t>
            </a:r>
          </a:p>
          <a:p>
            <a:pPr marL="0" indent="0">
              <a:buNone/>
            </a:pPr>
            <a:r>
              <a:rPr lang="fr-FR" dirty="0"/>
              <a:t>     Under a commission </a:t>
            </a:r>
            <a:r>
              <a:rPr lang="fr-FR" dirty="0" err="1"/>
              <a:t>chaired</a:t>
            </a:r>
            <a:r>
              <a:rPr lang="fr-FR" dirty="0"/>
              <a:t> by Senator McCarthy, the USA </a:t>
            </a:r>
            <a:r>
              <a:rPr lang="fr-FR" dirty="0" err="1"/>
              <a:t>blacklisted</a:t>
            </a:r>
            <a:r>
              <a:rPr lang="fr-FR" dirty="0"/>
              <a:t> </a:t>
            </a:r>
            <a:r>
              <a:rPr lang="fr-FR" dirty="0" err="1"/>
              <a:t>artists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communist</a:t>
            </a:r>
            <a:r>
              <a:rPr lang="fr-FR" dirty="0"/>
              <a:t> </a:t>
            </a:r>
            <a:r>
              <a:rPr lang="fr-FR" dirty="0" err="1"/>
              <a:t>affinities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supposedly</a:t>
            </a:r>
            <a:r>
              <a:rPr lang="fr-FR" dirty="0"/>
              <a:t> "</a:t>
            </a:r>
            <a:r>
              <a:rPr lang="fr-FR" dirty="0" err="1"/>
              <a:t>Anti-American</a:t>
            </a:r>
            <a:r>
              <a:rPr lang="fr-FR" dirty="0"/>
              <a:t>".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189163"/>
          </a:xfrm>
        </p:spPr>
        <p:txBody>
          <a:bodyPr>
            <a:normAutofit fontScale="90000"/>
          </a:bodyPr>
          <a:lstStyle/>
          <a:p>
            <a:br>
              <a:rPr lang="fr-FR" sz="3556" dirty="0">
                <a:latin typeface="Cambria"/>
                <a:ea typeface="Cambria"/>
                <a:cs typeface="Times New Roman"/>
              </a:rPr>
            </a:br>
            <a:r>
              <a:rPr lang="fr-FR" sz="3556" dirty="0">
                <a:latin typeface="Cambria"/>
                <a:ea typeface="Cambria"/>
                <a:cs typeface="Times New Roman"/>
              </a:rPr>
              <a:t>1620</a:t>
            </a:r>
            <a:r>
              <a:rPr lang="fr-FR" sz="3556" dirty="0"/>
              <a:t> </a:t>
            </a:r>
            <a:r>
              <a:rPr lang="fr-FR" sz="3556" dirty="0">
                <a:latin typeface="Cambria"/>
                <a:ea typeface="Cambria"/>
                <a:cs typeface="Times New Roman"/>
              </a:rPr>
              <a:t>The </a:t>
            </a:r>
            <a:r>
              <a:rPr lang="fr-FR" sz="3556" dirty="0" err="1">
                <a:latin typeface="Cambria"/>
                <a:ea typeface="Cambria"/>
                <a:cs typeface="Times New Roman"/>
              </a:rPr>
              <a:t>Pilgrim</a:t>
            </a:r>
            <a:r>
              <a:rPr lang="fr-FR" sz="3556" dirty="0">
                <a:latin typeface="Cambria"/>
                <a:ea typeface="Cambria"/>
                <a:cs typeface="Times New Roman"/>
              </a:rPr>
              <a:t> </a:t>
            </a:r>
            <a:r>
              <a:rPr lang="fr-FR" sz="3556" dirty="0" err="1">
                <a:latin typeface="Cambria"/>
                <a:ea typeface="Cambria"/>
                <a:cs typeface="Times New Roman"/>
              </a:rPr>
              <a:t>Fathers</a:t>
            </a:r>
            <a:r>
              <a:rPr lang="fr-FR" sz="3556" dirty="0">
                <a:latin typeface="Cambria"/>
                <a:ea typeface="Cambria"/>
                <a:cs typeface="Times New Roman"/>
              </a:rPr>
              <a:t>: </a:t>
            </a:r>
            <a:br>
              <a:rPr lang="fr-FR" sz="3556" dirty="0">
                <a:latin typeface="Cambria"/>
                <a:ea typeface="Cambria"/>
                <a:cs typeface="Times New Roman"/>
              </a:rPr>
            </a:br>
            <a:r>
              <a:rPr lang="fr-FR" sz="3556" dirty="0">
                <a:latin typeface="Cambria"/>
                <a:ea typeface="Cambria"/>
                <a:cs typeface="Times New Roman"/>
              </a:rPr>
              <a:t>English </a:t>
            </a:r>
            <a:r>
              <a:rPr lang="fr-FR" sz="3556" dirty="0" err="1">
                <a:latin typeface="Cambria"/>
                <a:ea typeface="Cambria"/>
                <a:cs typeface="Times New Roman"/>
              </a:rPr>
              <a:t>Puritans</a:t>
            </a:r>
            <a:r>
              <a:rPr lang="fr-FR" sz="3556" dirty="0">
                <a:latin typeface="Cambria"/>
                <a:ea typeface="Cambria"/>
                <a:cs typeface="Times New Roman"/>
              </a:rPr>
              <a:t> (protestants) </a:t>
            </a:r>
            <a:r>
              <a:rPr lang="fr-FR" sz="3556" dirty="0" err="1">
                <a:latin typeface="Cambria"/>
                <a:ea typeface="Cambria"/>
                <a:cs typeface="Times New Roman"/>
              </a:rPr>
              <a:t>opposed</a:t>
            </a:r>
            <a:r>
              <a:rPr lang="fr-FR" sz="3556" dirty="0">
                <a:latin typeface="Cambria"/>
                <a:ea typeface="Cambria"/>
                <a:cs typeface="Times New Roman"/>
              </a:rPr>
              <a:t> to the Anglican King (protestant but not anti-</a:t>
            </a:r>
            <a:r>
              <a:rPr lang="fr-FR" sz="3556" dirty="0" err="1">
                <a:latin typeface="Cambria"/>
                <a:ea typeface="Cambria"/>
                <a:cs typeface="Times New Roman"/>
              </a:rPr>
              <a:t>papist</a:t>
            </a:r>
            <a:r>
              <a:rPr lang="fr-FR" sz="3556" dirty="0">
                <a:latin typeface="Cambria"/>
                <a:ea typeface="Cambria"/>
                <a:cs typeface="Times New Roman"/>
              </a:rPr>
              <a:t> </a:t>
            </a:r>
            <a:r>
              <a:rPr lang="fr-FR" sz="3556" dirty="0" err="1">
                <a:latin typeface="Cambria"/>
                <a:ea typeface="Cambria"/>
                <a:cs typeface="Times New Roman"/>
              </a:rPr>
              <a:t>enough</a:t>
            </a:r>
            <a:r>
              <a:rPr lang="fr-FR" sz="3556" dirty="0">
                <a:latin typeface="Cambria"/>
                <a:ea typeface="Cambria"/>
                <a:cs typeface="Times New Roman"/>
              </a:rPr>
              <a:t> for </a:t>
            </a:r>
            <a:r>
              <a:rPr lang="fr-FR" sz="3556" dirty="0" err="1">
                <a:latin typeface="Cambria"/>
                <a:ea typeface="Cambria"/>
                <a:cs typeface="Times New Roman"/>
              </a:rPr>
              <a:t>them</a:t>
            </a:r>
            <a:r>
              <a:rPr lang="fr-FR" sz="3556" dirty="0">
                <a:latin typeface="Cambria"/>
                <a:ea typeface="Cambria"/>
                <a:cs typeface="Times New Roman"/>
              </a:rPr>
              <a:t>)</a:t>
            </a:r>
            <a:r>
              <a:rPr lang="fr-FR" sz="3556" dirty="0"/>
              <a:t> </a:t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 descr="PilgrimFather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409" r="-15409"/>
          <a:stretch>
            <a:fillRect/>
          </a:stretch>
        </p:blipFill>
        <p:spPr>
          <a:xfrm>
            <a:off x="997374" y="2717801"/>
            <a:ext cx="6604000" cy="363194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Red Sca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1630" r="-8163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Lexical help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r>
              <a:rPr lang="fr-FR" sz="2100">
                <a:solidFill>
                  <a:srgbClr val="000000"/>
                </a:solidFill>
              </a:rPr>
              <a:t>witch-hunt</a:t>
            </a:r>
          </a:p>
          <a:p>
            <a:r>
              <a:rPr lang="fr-FR" sz="2100">
                <a:solidFill>
                  <a:srgbClr val="000000"/>
                </a:solidFill>
              </a:rPr>
              <a:t>the Hollywood blacklist</a:t>
            </a:r>
          </a:p>
          <a:p>
            <a:r>
              <a:rPr lang="fr-FR" sz="2100">
                <a:solidFill>
                  <a:srgbClr val="000000"/>
                </a:solidFill>
              </a:rPr>
              <a:t>Commies </a:t>
            </a:r>
          </a:p>
          <a:p>
            <a:r>
              <a:rPr lang="fr-FR" sz="2100">
                <a:solidFill>
                  <a:srgbClr val="000000"/>
                </a:solidFill>
              </a:rPr>
              <a:t>the Red Scare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etter dea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9283" r="-89283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534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Espace réservé du contenu 3" descr="Capture d'écran 2016-01-26 23.18.37.png"/>
          <p:cNvPicPr>
            <a:picLocks noGrp="1" noChangeAspect="1"/>
          </p:cNvPicPr>
          <p:nvPr>
            <p:ph idx="1"/>
          </p:nvPr>
        </p:nvPicPr>
        <p:blipFill>
          <a:blip r:embed="rId4"/>
          <a:srcRect l="-104086" r="-104086"/>
          <a:stretch>
            <a:fillRect/>
          </a:stretch>
        </p:blipFill>
        <p:spPr>
          <a:xfrm>
            <a:off x="740228" y="1249680"/>
            <a:ext cx="7517147" cy="44653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THE END OF SEGREGATION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The Civil </a:t>
            </a:r>
            <a:r>
              <a:rPr lang="fr-FR" dirty="0" err="1"/>
              <a:t>Rights</a:t>
            </a:r>
            <a:r>
              <a:rPr lang="fr-FR" dirty="0"/>
              <a:t> </a:t>
            </a:r>
            <a:r>
              <a:rPr lang="fr-FR" dirty="0" err="1"/>
              <a:t>movement</a:t>
            </a:r>
            <a:r>
              <a:rPr lang="fr-FR" dirty="0"/>
              <a:t>: </a:t>
            </a:r>
            <a:r>
              <a:rPr lang="fr-FR" dirty="0" err="1"/>
              <a:t>from</a:t>
            </a:r>
            <a:r>
              <a:rPr lang="fr-FR" dirty="0"/>
              <a:t> 1955 to 1965 </a:t>
            </a:r>
          </a:p>
          <a:p>
            <a:r>
              <a:rPr lang="fr-FR" dirty="0"/>
              <a:t>The </a:t>
            </a:r>
            <a:r>
              <a:rPr lang="fr-FR" dirty="0" err="1"/>
              <a:t>Deep</a:t>
            </a:r>
            <a:r>
              <a:rPr lang="fr-FR" dirty="0"/>
              <a:t> South (</a:t>
            </a:r>
            <a:r>
              <a:rPr lang="fr-FR" dirty="0" err="1"/>
              <a:t>Southeastern</a:t>
            </a:r>
            <a:r>
              <a:rPr lang="fr-FR" dirty="0"/>
              <a:t> states)</a:t>
            </a:r>
          </a:p>
          <a:p>
            <a:r>
              <a:rPr lang="fr-FR" dirty="0" err="1"/>
              <a:t>Desegregation</a:t>
            </a:r>
            <a:r>
              <a:rPr lang="fr-FR" dirty="0"/>
              <a:t> </a:t>
            </a:r>
            <a:r>
              <a:rPr lang="fr-FR" dirty="0" err="1"/>
              <a:t>ended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</a:t>
            </a:r>
            <a:r>
              <a:rPr lang="fr-FR" dirty="0" err="1"/>
              <a:t>President</a:t>
            </a:r>
            <a:r>
              <a:rPr lang="fr-FR" dirty="0"/>
              <a:t> Lyndon Johnson:</a:t>
            </a:r>
          </a:p>
          <a:p>
            <a:r>
              <a:rPr lang="fr-FR" dirty="0"/>
              <a:t>1964:  Civil </a:t>
            </a:r>
            <a:r>
              <a:rPr lang="fr-FR" dirty="0" err="1"/>
              <a:t>Rights</a:t>
            </a:r>
            <a:r>
              <a:rPr lang="fr-FR" dirty="0"/>
              <a:t> </a:t>
            </a:r>
            <a:r>
              <a:rPr lang="fr-FR" dirty="0" err="1"/>
              <a:t>Act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guaranteed</a:t>
            </a:r>
            <a:r>
              <a:rPr lang="fr-FR" dirty="0"/>
              <a:t> the Blacks' right of vote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Black figures of </a:t>
            </a:r>
            <a:r>
              <a:rPr lang="fr-FR" b="1" dirty="0"/>
              <a:t>the Civil </a:t>
            </a:r>
            <a:r>
              <a:rPr lang="fr-FR" b="1" dirty="0" err="1"/>
              <a:t>Rights</a:t>
            </a:r>
            <a:r>
              <a:rPr lang="fr-FR" b="1" dirty="0"/>
              <a:t> </a:t>
            </a:r>
            <a:r>
              <a:rPr lang="fr-FR" b="1" dirty="0" err="1"/>
              <a:t>Movement</a:t>
            </a:r>
            <a:r>
              <a:rPr lang="fr-FR" dirty="0"/>
              <a:t>: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Rosa </a:t>
            </a:r>
            <a:r>
              <a:rPr lang="fr-FR" dirty="0" err="1"/>
              <a:t>Parks</a:t>
            </a:r>
            <a:r>
              <a:rPr lang="fr-FR" dirty="0"/>
              <a:t> and Martin Luther King: Passive </a:t>
            </a:r>
            <a:r>
              <a:rPr lang="fr-FR" dirty="0" err="1"/>
              <a:t>resistance</a:t>
            </a:r>
            <a:r>
              <a:rPr lang="fr-FR" dirty="0"/>
              <a:t>, </a:t>
            </a:r>
            <a:r>
              <a:rPr lang="fr-FR" dirty="0" err="1"/>
              <a:t>sit-ins</a:t>
            </a:r>
            <a:r>
              <a:rPr lang="fr-FR" dirty="0"/>
              <a:t>…</a:t>
            </a:r>
          </a:p>
          <a:p>
            <a:r>
              <a:rPr lang="fr-FR" dirty="0"/>
              <a:t>Malcolm X: </a:t>
            </a:r>
            <a:r>
              <a:rPr lang="fr-FR" dirty="0" err="1"/>
              <a:t>advocated</a:t>
            </a:r>
            <a:r>
              <a:rPr lang="fr-FR" dirty="0"/>
              <a:t> violent action 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« I have a </a:t>
            </a:r>
            <a:r>
              <a:rPr lang="fr-FR" i="1" dirty="0" err="1"/>
              <a:t>Dream</a:t>
            </a:r>
            <a:r>
              <a:rPr lang="fr-FR" i="1" dirty="0"/>
              <a:t> » </a:t>
            </a:r>
            <a:r>
              <a:rPr lang="fr-FR" dirty="0"/>
              <a:t>1963</a:t>
            </a:r>
          </a:p>
        </p:txBody>
      </p:sp>
      <p:pic>
        <p:nvPicPr>
          <p:cNvPr id="4" name="Espace réservé du contenu 3" descr="martinluther_2654857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749" r="-6749"/>
          <a:stretch>
            <a:fillRect/>
          </a:stretch>
        </p:blipFill>
        <p:spPr/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'écran 2016-01-26 23.33.14.png"/>
          <p:cNvPicPr>
            <a:picLocks noGrp="1" noChangeAspect="1"/>
          </p:cNvPicPr>
          <p:nvPr>
            <p:ph idx="1"/>
          </p:nvPr>
        </p:nvPicPr>
        <p:blipFill>
          <a:blip r:embed="rId4"/>
          <a:srcRect l="-10" r="-10"/>
          <a:stretch>
            <a:fillRect/>
          </a:stretch>
        </p:blipFill>
        <p:spPr/>
      </p:pic>
      <p:pic>
        <p:nvPicPr>
          <p:cNvPr id="3" name="MLK_IHaveADream">
            <a:hlinkClick r:id="" action="ppaction://media"/>
            <a:extLst>
              <a:ext uri="{FF2B5EF4-FFF2-40B4-BE49-F238E27FC236}">
                <a16:creationId xmlns:a16="http://schemas.microsoft.com/office/drawing/2014/main" id="{5A54AAD2-7F64-4097-BA69-5D95959C3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7876" y="8461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the Boat people: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fr-FR" dirty="0"/>
              <a:t>1976-79</a:t>
            </a:r>
          </a:p>
          <a:p>
            <a:r>
              <a:rPr lang="fr-FR" dirty="0" err="1"/>
              <a:t>Vietnamese</a:t>
            </a:r>
            <a:r>
              <a:rPr lang="fr-FR" dirty="0"/>
              <a:t> </a:t>
            </a:r>
            <a:r>
              <a:rPr lang="fr-FR" dirty="0" err="1"/>
              <a:t>fleeing</a:t>
            </a:r>
            <a:r>
              <a:rPr lang="fr-FR" dirty="0"/>
              <a:t> </a:t>
            </a:r>
            <a:r>
              <a:rPr lang="fr-FR" dirty="0" err="1"/>
              <a:t>communist-led</a:t>
            </a:r>
            <a:r>
              <a:rPr lang="fr-FR" dirty="0"/>
              <a:t> Vietnam </a:t>
            </a:r>
            <a:r>
              <a:rPr lang="fr-FR" dirty="0" err="1"/>
              <a:t>after</a:t>
            </a:r>
            <a:r>
              <a:rPr lang="fr-FR" dirty="0"/>
              <a:t>  the </a:t>
            </a:r>
            <a:r>
              <a:rPr lang="fr-FR" dirty="0" err="1"/>
              <a:t>Americans</a:t>
            </a:r>
            <a:r>
              <a:rPr lang="fr-FR" dirty="0"/>
              <a:t> </a:t>
            </a:r>
            <a:r>
              <a:rPr lang="fr-FR" dirty="0" err="1"/>
              <a:t>lost</a:t>
            </a:r>
            <a:r>
              <a:rPr lang="fr-FR" dirty="0"/>
              <a:t> the Vietnam </a:t>
            </a:r>
            <a:r>
              <a:rPr lang="fr-FR" dirty="0" err="1"/>
              <a:t>war</a:t>
            </a:r>
            <a:r>
              <a:rPr lang="fr-FR" dirty="0"/>
              <a:t> </a:t>
            </a:r>
          </a:p>
          <a:p>
            <a:r>
              <a:rPr lang="fr-FR" dirty="0"/>
              <a:t>a </a:t>
            </a:r>
            <a:r>
              <a:rPr lang="fr-FR" dirty="0" err="1"/>
              <a:t>wave</a:t>
            </a:r>
            <a:r>
              <a:rPr lang="fr-FR" dirty="0"/>
              <a:t> of </a:t>
            </a:r>
            <a:r>
              <a:rPr lang="fr-FR" dirty="0" err="1"/>
              <a:t>illegal</a:t>
            </a:r>
            <a:r>
              <a:rPr lang="fr-FR" dirty="0"/>
              <a:t> immigrants </a:t>
            </a:r>
            <a:r>
              <a:rPr lang="fr-FR" dirty="0" err="1"/>
              <a:t>crossing</a:t>
            </a:r>
            <a:r>
              <a:rPr lang="fr-FR" dirty="0"/>
              <a:t> the Pacific </a:t>
            </a:r>
            <a:r>
              <a:rPr lang="fr-FR" dirty="0" err="1"/>
              <a:t>ocean</a:t>
            </a:r>
            <a:r>
              <a:rPr lang="fr-FR" dirty="0"/>
              <a:t> on </a:t>
            </a:r>
            <a:r>
              <a:rPr lang="fr-FR" dirty="0" err="1"/>
              <a:t>overcrowded</a:t>
            </a:r>
            <a:r>
              <a:rPr lang="fr-FR" dirty="0"/>
              <a:t> </a:t>
            </a:r>
            <a:r>
              <a:rPr lang="fr-FR" dirty="0" err="1"/>
              <a:t>makeshift</a:t>
            </a:r>
            <a:r>
              <a:rPr lang="fr-FR" dirty="0"/>
              <a:t> </a:t>
            </a:r>
            <a:r>
              <a:rPr lang="fr-FR" dirty="0" err="1"/>
              <a:t>boats</a:t>
            </a:r>
            <a:r>
              <a:rPr lang="fr-FR" dirty="0"/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800px-35_Vietnamese_boat_people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5464" r="-8546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2514283"/>
          </a:xfrm>
        </p:spPr>
        <p:txBody>
          <a:bodyPr>
            <a:normAutofit fontScale="90000"/>
          </a:bodyPr>
          <a:lstStyle/>
          <a:p>
            <a:br>
              <a:rPr lang="fr-FR" sz="3556" dirty="0">
                <a:latin typeface="Times New Roman"/>
                <a:ea typeface="Cambria"/>
                <a:cs typeface="Times New Roman"/>
              </a:rPr>
            </a:br>
            <a:r>
              <a:rPr lang="fr-FR" sz="3556" b="1" dirty="0">
                <a:latin typeface="Times New Roman"/>
                <a:ea typeface="Cambria"/>
                <a:cs typeface="Times New Roman"/>
              </a:rPr>
              <a:t>The </a:t>
            </a:r>
            <a:r>
              <a:rPr lang="fr-FR" sz="3556" b="1" dirty="0" err="1">
                <a:latin typeface="Times New Roman"/>
                <a:ea typeface="Cambria"/>
                <a:cs typeface="Times New Roman"/>
              </a:rPr>
              <a:t>witches</a:t>
            </a:r>
            <a:r>
              <a:rPr lang="fr-FR" sz="3556" b="1" dirty="0">
                <a:latin typeface="Times New Roman"/>
                <a:ea typeface="Cambria"/>
                <a:cs typeface="Times New Roman"/>
              </a:rPr>
              <a:t> of Salem: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</a:t>
            </a:r>
            <a:br>
              <a:rPr lang="fr-FR" sz="3556" dirty="0">
                <a:latin typeface="Times New Roman"/>
                <a:ea typeface="Cambria"/>
                <a:cs typeface="Times New Roman"/>
              </a:rPr>
            </a:br>
            <a:br>
              <a:rPr lang="fr-FR" sz="3556" dirty="0">
                <a:latin typeface="Times New Roman"/>
                <a:ea typeface="Cambria"/>
                <a:cs typeface="Times New Roman"/>
              </a:rPr>
            </a:br>
            <a:r>
              <a:rPr lang="fr-FR" sz="3556" dirty="0">
                <a:latin typeface="Times New Roman"/>
                <a:ea typeface="Cambria"/>
                <a:cs typeface="Times New Roman"/>
              </a:rPr>
              <a:t>First 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witch-hunts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(in the 1670's): 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wave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of 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religious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fanaticism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against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women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supposedly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possessed</a:t>
            </a:r>
            <a:r>
              <a:rPr lang="fr-FR" sz="3556" dirty="0">
                <a:latin typeface="Times New Roman"/>
                <a:ea typeface="Cambria"/>
                <a:cs typeface="Times New Roman"/>
              </a:rPr>
              <a:t> by the </a:t>
            </a:r>
            <a:r>
              <a:rPr lang="fr-FR" sz="3556" dirty="0" err="1">
                <a:latin typeface="Times New Roman"/>
                <a:ea typeface="Cambria"/>
                <a:cs typeface="Times New Roman"/>
              </a:rPr>
              <a:t>devil</a:t>
            </a:r>
            <a:br>
              <a:rPr lang="fr-FR" dirty="0">
                <a:latin typeface="Times New Roman"/>
                <a:ea typeface="Cambria"/>
                <a:cs typeface="Times New Roman"/>
              </a:rPr>
            </a:br>
            <a:endParaRPr lang="fr-FR" dirty="0"/>
          </a:p>
        </p:txBody>
      </p:sp>
      <p:pic>
        <p:nvPicPr>
          <p:cNvPr id="4" name="Espace réservé du contenu 3" descr="salem-witc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3105" r="-83105"/>
          <a:stretch>
            <a:fillRect/>
          </a:stretch>
        </p:blipFill>
        <p:spPr>
          <a:xfrm>
            <a:off x="1199405" y="2941319"/>
            <a:ext cx="6958549" cy="350488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9/11 and the </a:t>
            </a:r>
            <a:r>
              <a:rPr lang="fr-FR" dirty="0" err="1"/>
              <a:t>Patriot</a:t>
            </a:r>
            <a:r>
              <a:rPr lang="fr-FR" dirty="0"/>
              <a:t> </a:t>
            </a:r>
            <a:r>
              <a:rPr lang="fr-FR" dirty="0" err="1"/>
              <a:t>Act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/>
              <a:t>September</a:t>
            </a:r>
            <a:r>
              <a:rPr lang="fr-FR" dirty="0"/>
              <a:t> 11, 2001: The </a:t>
            </a:r>
            <a:r>
              <a:rPr lang="fr-FR" dirty="0" err="1"/>
              <a:t>Twin</a:t>
            </a:r>
            <a:r>
              <a:rPr lang="fr-FR" dirty="0"/>
              <a:t> </a:t>
            </a:r>
            <a:r>
              <a:rPr lang="fr-FR" dirty="0" err="1"/>
              <a:t>Towers</a:t>
            </a:r>
            <a:r>
              <a:rPr lang="fr-FR" dirty="0"/>
              <a:t> of the World Trade Center in </a:t>
            </a:r>
            <a:r>
              <a:rPr lang="fr-FR" dirty="0" err="1"/>
              <a:t>downtown</a:t>
            </a:r>
            <a:r>
              <a:rPr lang="fr-FR" dirty="0"/>
              <a:t> NYC are </a:t>
            </a:r>
            <a:r>
              <a:rPr lang="fr-FR" dirty="0" err="1"/>
              <a:t>attacked</a:t>
            </a:r>
            <a:r>
              <a:rPr lang="fr-FR" dirty="0"/>
              <a:t> by </a:t>
            </a:r>
            <a:r>
              <a:rPr lang="fr-FR" dirty="0" err="1"/>
              <a:t>jetliners</a:t>
            </a:r>
            <a:r>
              <a:rPr lang="fr-FR" dirty="0"/>
              <a:t>. </a:t>
            </a:r>
            <a:r>
              <a:rPr lang="fr-FR" dirty="0" err="1"/>
              <a:t>Worst</a:t>
            </a:r>
            <a:r>
              <a:rPr lang="fr-FR" dirty="0"/>
              <a:t> </a:t>
            </a:r>
            <a:r>
              <a:rPr lang="fr-FR" dirty="0" err="1"/>
              <a:t>foreign</a:t>
            </a:r>
            <a:r>
              <a:rPr lang="fr-FR" dirty="0"/>
              <a:t> </a:t>
            </a:r>
            <a:r>
              <a:rPr lang="fr-FR" dirty="0" err="1"/>
              <a:t>attack</a:t>
            </a:r>
            <a:r>
              <a:rPr lang="fr-FR" dirty="0"/>
              <a:t> on American </a:t>
            </a:r>
            <a:r>
              <a:rPr lang="fr-FR" dirty="0" err="1"/>
              <a:t>soil</a:t>
            </a:r>
            <a:r>
              <a:rPr lang="fr-FR" dirty="0"/>
              <a:t> </a:t>
            </a:r>
            <a:r>
              <a:rPr lang="fr-FR" dirty="0" err="1"/>
              <a:t>ever</a:t>
            </a:r>
            <a:r>
              <a:rPr lang="fr-FR" dirty="0"/>
              <a:t>. </a:t>
            </a:r>
          </a:p>
          <a:p>
            <a:r>
              <a:rPr lang="fr-FR" dirty="0"/>
              <a:t>Patriot </a:t>
            </a:r>
            <a:r>
              <a:rPr lang="fr-FR" dirty="0" err="1"/>
              <a:t>Act</a:t>
            </a:r>
            <a:r>
              <a:rPr lang="fr-FR" dirty="0"/>
              <a:t>:</a:t>
            </a:r>
          </a:p>
          <a:p>
            <a:pPr marL="0" indent="0">
              <a:buNone/>
            </a:pPr>
            <a:r>
              <a:rPr lang="fr-FR" dirty="0"/>
              <a:t>     </a:t>
            </a:r>
            <a:r>
              <a:rPr lang="fr-FR" b="1" dirty="0" err="1"/>
              <a:t>Stepped</a:t>
            </a:r>
            <a:r>
              <a:rPr lang="fr-FR" b="1" dirty="0"/>
              <a:t> up </a:t>
            </a:r>
            <a:r>
              <a:rPr lang="fr-FR" b="1" dirty="0" err="1"/>
              <a:t>security</a:t>
            </a:r>
            <a:r>
              <a:rPr lang="fr-FR" b="1" dirty="0"/>
              <a:t> </a:t>
            </a:r>
            <a:r>
              <a:rPr lang="fr-FR" b="1" dirty="0" err="1"/>
              <a:t>tremendously</a:t>
            </a:r>
            <a:r>
              <a:rPr lang="fr-FR" b="1" dirty="0"/>
              <a:t> but </a:t>
            </a:r>
            <a:r>
              <a:rPr lang="fr-FR" b="1" dirty="0" err="1"/>
              <a:t>curtailed</a:t>
            </a:r>
            <a:r>
              <a:rPr lang="fr-FR" b="1" dirty="0"/>
              <a:t> civil </a:t>
            </a:r>
            <a:r>
              <a:rPr lang="fr-FR" b="1" dirty="0" err="1"/>
              <a:t>liberties</a:t>
            </a:r>
            <a:r>
              <a:rPr lang="fr-FR" dirty="0"/>
              <a:t> Gave a free hand to </a:t>
            </a:r>
            <a:r>
              <a:rPr lang="fr-FR" dirty="0" err="1"/>
              <a:t>security</a:t>
            </a:r>
            <a:r>
              <a:rPr lang="fr-FR" dirty="0"/>
              <a:t> </a:t>
            </a:r>
            <a:r>
              <a:rPr lang="fr-FR" dirty="0" err="1"/>
              <a:t>agencies</a:t>
            </a:r>
            <a:r>
              <a:rPr lang="fr-FR" dirty="0"/>
              <a:t> (cf. NSA) to </a:t>
            </a:r>
            <a:r>
              <a:rPr lang="fr-FR" dirty="0" err="1"/>
              <a:t>wiretap</a:t>
            </a:r>
            <a:r>
              <a:rPr lang="fr-FR" dirty="0"/>
              <a:t> 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telephone</a:t>
            </a:r>
            <a:r>
              <a:rPr lang="fr-FR" dirty="0"/>
              <a:t> communications and to monitor the web. </a:t>
            </a:r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Guantanamo prison (on the US naval base in Cuba): </a:t>
            </a:r>
            <a:r>
              <a:rPr lang="fr-FR" dirty="0" err="1"/>
              <a:t>imprisonment</a:t>
            </a:r>
            <a:r>
              <a:rPr lang="fr-FR" dirty="0"/>
              <a:t> </a:t>
            </a:r>
            <a:r>
              <a:rPr lang="fr-FR" dirty="0" err="1"/>
              <a:t>without</a:t>
            </a:r>
            <a:r>
              <a:rPr lang="fr-FR" dirty="0"/>
              <a:t> trial . Obama </a:t>
            </a:r>
            <a:r>
              <a:rPr lang="fr-FR" dirty="0" err="1"/>
              <a:t>had</a:t>
            </a:r>
            <a:r>
              <a:rPr lang="fr-FR" dirty="0"/>
              <a:t> </a:t>
            </a:r>
            <a:r>
              <a:rPr lang="fr-FR" dirty="0" err="1"/>
              <a:t>promised</a:t>
            </a:r>
            <a:r>
              <a:rPr lang="fr-FR" dirty="0"/>
              <a:t> to close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the end of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term</a:t>
            </a:r>
            <a:r>
              <a:rPr lang="fr-FR" dirty="0"/>
              <a:t> of office.  </a:t>
            </a:r>
            <a:r>
              <a:rPr lang="fr-FR" dirty="0" err="1"/>
              <a:t>Didn’t</a:t>
            </a:r>
            <a:r>
              <a:rPr lang="fr-FR" dirty="0"/>
              <a:t> </a:t>
            </a:r>
            <a:r>
              <a:rPr lang="fr-FR" dirty="0" err="1"/>
              <a:t>deliver</a:t>
            </a:r>
            <a:r>
              <a:rPr lang="fr-FR" dirty="0"/>
              <a:t> on </a:t>
            </a:r>
            <a:r>
              <a:rPr lang="fr-FR" dirty="0" err="1"/>
              <a:t>his</a:t>
            </a:r>
            <a:r>
              <a:rPr lang="fr-FR" dirty="0"/>
              <a:t> promise.</a:t>
            </a:r>
          </a:p>
          <a:p>
            <a:r>
              <a:rPr lang="fr-FR" dirty="0" err="1"/>
              <a:t>Anti-Muslim</a:t>
            </a:r>
            <a:r>
              <a:rPr lang="fr-FR" dirty="0"/>
              <a:t> sentiment has </a:t>
            </a:r>
            <a:r>
              <a:rPr lang="fr-FR" dirty="0" err="1"/>
              <a:t>spread</a:t>
            </a:r>
            <a:r>
              <a:rPr lang="fr-FR" dirty="0"/>
              <a:t> in the population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guantanamo-11-january-20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060" r="-1206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1D036B-E22C-4A1B-9577-EDB67E0C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THE MEXICAN NEIGHBOUR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449AAA-E335-4242-9A95-1862F9B844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the 1970's </a:t>
            </a:r>
            <a:r>
              <a:rPr lang="fr-FR" dirty="0" err="1"/>
              <a:t>onwards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 </a:t>
            </a:r>
            <a:r>
              <a:rPr lang="fr-FR" dirty="0" err="1"/>
              <a:t>Mexicans</a:t>
            </a:r>
            <a:r>
              <a:rPr lang="fr-FR" dirty="0"/>
              <a:t> </a:t>
            </a:r>
            <a:r>
              <a:rPr lang="fr-FR" dirty="0" err="1"/>
              <a:t>lured</a:t>
            </a:r>
            <a:r>
              <a:rPr lang="fr-FR" dirty="0"/>
              <a:t> by US jobs and </a:t>
            </a:r>
            <a:r>
              <a:rPr lang="fr-FR" dirty="0" err="1"/>
              <a:t>prosperity</a:t>
            </a:r>
            <a:endParaRPr lang="fr-FR" dirty="0"/>
          </a:p>
          <a:p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528F36D-8E19-4FD2-8F4C-6E83B5140E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6086" y="1601369"/>
            <a:ext cx="3462828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10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Lexical help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r>
              <a:rPr lang="fr-FR" sz="2400" dirty="0"/>
              <a:t>Chicanos</a:t>
            </a:r>
          </a:p>
          <a:p>
            <a:r>
              <a:rPr lang="fr-FR" sz="2400" dirty="0" err="1"/>
              <a:t>wetbacks</a:t>
            </a:r>
            <a:r>
              <a:rPr lang="fr-FR" sz="2400" dirty="0"/>
              <a:t>: </a:t>
            </a:r>
          </a:p>
          <a:p>
            <a:pPr marL="0" indent="0">
              <a:buNone/>
            </a:pPr>
            <a:r>
              <a:rPr lang="fr-FR" sz="2400" dirty="0"/>
              <a:t>     </a:t>
            </a:r>
            <a:r>
              <a:rPr lang="fr-FR" sz="2400" dirty="0" err="1"/>
              <a:t>because</a:t>
            </a:r>
            <a:r>
              <a:rPr lang="fr-FR" sz="2400" dirty="0"/>
              <a:t> </a:t>
            </a:r>
            <a:r>
              <a:rPr lang="fr-FR" sz="2400" dirty="0" err="1"/>
              <a:t>they</a:t>
            </a:r>
            <a:r>
              <a:rPr lang="fr-FR" sz="2400" dirty="0"/>
              <a:t> </a:t>
            </a:r>
            <a:r>
              <a:rPr lang="fr-FR" sz="2400" dirty="0" err="1"/>
              <a:t>swam</a:t>
            </a:r>
            <a:r>
              <a:rPr lang="fr-FR" sz="2400" dirty="0"/>
              <a:t> </a:t>
            </a:r>
            <a:r>
              <a:rPr lang="fr-FR" sz="2400" dirty="0" err="1"/>
              <a:t>across</a:t>
            </a:r>
            <a:r>
              <a:rPr lang="fr-FR" sz="2400" dirty="0"/>
              <a:t> the Rio Grande to </a:t>
            </a:r>
            <a:r>
              <a:rPr lang="fr-FR" sz="2400" dirty="0" err="1"/>
              <a:t>immigrate</a:t>
            </a:r>
            <a:r>
              <a:rPr lang="fr-FR" sz="2400" dirty="0"/>
              <a:t> </a:t>
            </a:r>
            <a:r>
              <a:rPr lang="fr-FR" sz="2400" dirty="0" err="1"/>
              <a:t>illegally</a:t>
            </a:r>
            <a:endParaRPr lang="fr-FR" sz="2400" dirty="0"/>
          </a:p>
          <a:p>
            <a:r>
              <a:rPr lang="fr-FR" sz="2400" dirty="0"/>
              <a:t>a coyote: </a:t>
            </a:r>
          </a:p>
          <a:p>
            <a:pPr marL="0" indent="0">
              <a:buNone/>
            </a:pPr>
            <a:r>
              <a:rPr lang="fr-FR" sz="2400" dirty="0"/>
              <a:t>     a smuggler </a:t>
            </a:r>
          </a:p>
        </p:txBody>
      </p:sp>
    </p:spTree>
    <p:extLst>
      <p:ext uri="{BB962C8B-B14F-4D97-AF65-F5344CB8AC3E}">
        <p14:creationId xmlns:p14="http://schemas.microsoft.com/office/powerpoint/2010/main" val="152716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8D78C-AD8F-40DD-978E-BE6172758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Dreamers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05B479-903A-44CA-A972-F9648718B8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ysClr val="windowText" lastClr="000000"/>
                </a:solidFill>
              </a:rPr>
              <a:t> Name given to the foreign-born children of undocumented immigrants. </a:t>
            </a:r>
            <a:endParaRPr lang="fr-FR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5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9C84C7-E250-4C69-B5BB-BAAE328D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Image result for dreamers usa today trump">
            <a:extLst>
              <a:ext uri="{FF2B5EF4-FFF2-40B4-BE49-F238E27FC236}">
                <a16:creationId xmlns:a16="http://schemas.microsoft.com/office/drawing/2014/main" id="{60309150-4713-4F53-96D2-C82573972A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953419"/>
            <a:ext cx="508635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056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E115DF-8130-4B90-81E6-466921D06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Image result for dreamers usa today trump">
            <a:extLst>
              <a:ext uri="{FF2B5EF4-FFF2-40B4-BE49-F238E27FC236}">
                <a16:creationId xmlns:a16="http://schemas.microsoft.com/office/drawing/2014/main" id="{A161FA8D-CBA7-4FCD-8804-2F1212C1A9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810321"/>
            <a:ext cx="4653427" cy="348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361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3144FF-2FE0-42C1-B408-7E93D6DC6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Image result for dreamers usa today trump">
            <a:extLst>
              <a:ext uri="{FF2B5EF4-FFF2-40B4-BE49-F238E27FC236}">
                <a16:creationId xmlns:a16="http://schemas.microsoft.com/office/drawing/2014/main" id="{FCB8B40D-272F-422D-A16B-C57A6D869D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596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4FF56F-7982-4345-834C-47F25FD8F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caravan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1A6287-2415-47B6-85DD-F77A8E3C9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Autumn 2018: </a:t>
            </a:r>
          </a:p>
          <a:p>
            <a:r>
              <a:rPr lang="en-US" dirty="0"/>
              <a:t>a caravan of migrants crossed central America and Mexico and many arrived at the US border. </a:t>
            </a:r>
          </a:p>
          <a:p>
            <a:r>
              <a:rPr lang="en-US" dirty="0"/>
              <a:t>As a massive group of people, these would-be immigrants hoped to resist smugglers and attacks by criminal gangs better.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31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Cambria"/>
                <a:ea typeface="Cambria"/>
                <a:cs typeface="Times New Roman"/>
              </a:rPr>
              <a:t>THE AMERICAN INDEPENDENCE AND THE CONSTITUTION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fr-FR" dirty="0">
                <a:latin typeface="Times New Roman"/>
                <a:ea typeface="Cambria"/>
                <a:cs typeface="Times New Roman"/>
              </a:rPr>
              <a:t>1776 Independence </a:t>
            </a:r>
            <a:r>
              <a:rPr lang="fr-FR" sz="2400" i="1" dirty="0">
                <a:latin typeface="Times New Roman"/>
                <a:ea typeface="Cambria"/>
                <a:cs typeface="Times New Roman"/>
              </a:rPr>
              <a:t>« </a:t>
            </a:r>
            <a:r>
              <a:rPr lang="fr-FR" sz="2400" i="1" dirty="0" err="1">
                <a:latin typeface="Times New Roman"/>
                <a:ea typeface="Cambria"/>
                <a:cs typeface="Times New Roman"/>
              </a:rPr>
              <a:t>We</a:t>
            </a:r>
            <a:r>
              <a:rPr lang="fr-FR" sz="2400" i="1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sz="2400" i="1" dirty="0" err="1">
                <a:latin typeface="Times New Roman"/>
                <a:ea typeface="Cambria"/>
                <a:cs typeface="Times New Roman"/>
              </a:rPr>
              <a:t>hold</a:t>
            </a:r>
            <a:r>
              <a:rPr lang="fr-FR" sz="2400" i="1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sz="2400" i="1" dirty="0" err="1">
                <a:latin typeface="Times New Roman"/>
                <a:ea typeface="Cambria"/>
                <a:cs typeface="Times New Roman"/>
              </a:rPr>
              <a:t>these</a:t>
            </a:r>
            <a:r>
              <a:rPr lang="fr-FR" sz="2400" i="1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sz="2400" i="1" dirty="0" err="1">
                <a:latin typeface="Times New Roman"/>
                <a:ea typeface="Cambria"/>
                <a:cs typeface="Times New Roman"/>
              </a:rPr>
              <a:t>truths</a:t>
            </a:r>
            <a:r>
              <a:rPr lang="fr-FR" sz="2400" i="1" dirty="0">
                <a:latin typeface="Times New Roman"/>
                <a:ea typeface="Cambria"/>
                <a:cs typeface="Times New Roman"/>
              </a:rPr>
              <a:t> to </a:t>
            </a:r>
            <a:r>
              <a:rPr lang="fr-FR" sz="2400" i="1" dirty="0" err="1">
                <a:latin typeface="Times New Roman"/>
                <a:ea typeface="Cambria"/>
                <a:cs typeface="Times New Roman"/>
              </a:rPr>
              <a:t>be</a:t>
            </a:r>
            <a:r>
              <a:rPr lang="fr-FR" sz="2400" i="1" dirty="0">
                <a:latin typeface="Times New Roman"/>
                <a:ea typeface="Cambria"/>
                <a:cs typeface="Times New Roman"/>
              </a:rPr>
              <a:t> self-</a:t>
            </a:r>
            <a:r>
              <a:rPr lang="fr-FR" sz="2400" i="1" dirty="0" err="1">
                <a:latin typeface="Times New Roman"/>
                <a:ea typeface="Cambria"/>
                <a:cs typeface="Times New Roman"/>
              </a:rPr>
              <a:t>evident</a:t>
            </a:r>
            <a:r>
              <a:rPr lang="fr-FR" sz="2400" i="1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sz="2400" i="1" dirty="0" err="1">
                <a:latin typeface="Times New Roman"/>
                <a:ea typeface="Cambria"/>
                <a:cs typeface="Times New Roman"/>
              </a:rPr>
              <a:t>that</a:t>
            </a:r>
            <a:r>
              <a:rPr lang="fr-FR" sz="2400" i="1" dirty="0">
                <a:latin typeface="Times New Roman"/>
                <a:ea typeface="Cambria"/>
                <a:cs typeface="Times New Roman"/>
              </a:rPr>
              <a:t> all men are </a:t>
            </a:r>
            <a:r>
              <a:rPr lang="fr-FR" sz="2400" i="1" dirty="0" err="1">
                <a:latin typeface="Times New Roman"/>
                <a:ea typeface="Cambria"/>
                <a:cs typeface="Times New Roman"/>
              </a:rPr>
              <a:t>created</a:t>
            </a:r>
            <a:r>
              <a:rPr lang="fr-FR" sz="2400" i="1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sz="2400" i="1" dirty="0" err="1">
                <a:latin typeface="Times New Roman"/>
                <a:ea typeface="Cambria"/>
                <a:cs typeface="Times New Roman"/>
              </a:rPr>
              <a:t>equal</a:t>
            </a:r>
            <a:r>
              <a:rPr lang="fr-FR" sz="2400" i="1" dirty="0">
                <a:latin typeface="Times New Roman"/>
                <a:ea typeface="Cambria"/>
                <a:cs typeface="Times New Roman"/>
              </a:rPr>
              <a:t> »</a:t>
            </a:r>
          </a:p>
          <a:p>
            <a:pPr>
              <a:spcAft>
                <a:spcPts val="0"/>
              </a:spcAft>
            </a:pPr>
            <a:r>
              <a:rPr lang="fr-FR" dirty="0">
                <a:latin typeface="Times New Roman"/>
                <a:ea typeface="Cambria"/>
                <a:cs typeface="Times New Roman"/>
              </a:rPr>
              <a:t>1787 Constitution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signed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in Philadelphia</a:t>
            </a:r>
          </a:p>
          <a:p>
            <a:r>
              <a:rPr lang="fr-FR" dirty="0">
                <a:latin typeface="Cambria"/>
                <a:ea typeface="Cambria"/>
                <a:cs typeface="Times New Roman"/>
              </a:rPr>
              <a:t>1789: Bill of </a:t>
            </a:r>
            <a:r>
              <a:rPr lang="fr-FR" dirty="0" err="1">
                <a:latin typeface="Cambria"/>
                <a:ea typeface="Cambria"/>
                <a:cs typeface="Times New Roman"/>
              </a:rPr>
              <a:t>Rights</a:t>
            </a:r>
            <a:r>
              <a:rPr lang="fr-FR" dirty="0">
                <a:latin typeface="Cambria"/>
                <a:ea typeface="Cambria"/>
                <a:cs typeface="Times New Roman"/>
              </a:rPr>
              <a:t>:</a:t>
            </a:r>
            <a:r>
              <a:rPr lang="fr-FR" dirty="0"/>
              <a:t> </a:t>
            </a:r>
          </a:p>
          <a:p>
            <a:r>
              <a:rPr lang="fr-FR" dirty="0">
                <a:latin typeface="Times New Roman"/>
                <a:ea typeface="Cambria"/>
                <a:cs typeface="Times New Roman"/>
              </a:rPr>
              <a:t>The first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ten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amendments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to the US Constitution: set in stone a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fierce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attachment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to civil </a:t>
            </a:r>
            <a:r>
              <a:rPr lang="fr-FR" dirty="0" err="1">
                <a:latin typeface="Times New Roman"/>
                <a:ea typeface="Cambria"/>
                <a:cs typeface="Times New Roman"/>
              </a:rPr>
              <a:t>liberties</a:t>
            </a:r>
            <a:r>
              <a:rPr lang="fr-FR" dirty="0">
                <a:latin typeface="Times New Roman"/>
                <a:ea typeface="Cambria"/>
                <a:cs typeface="Times New Roman"/>
              </a:rPr>
              <a:t> </a:t>
            </a:r>
          </a:p>
          <a:p>
            <a:pPr marL="0" indent="0"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4AE8E18-8281-4149-9BE9-7438E8DA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51C0FF1-CC8B-4DEF-9A20-1CAF85102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69BA23D-43CE-495B-B16C-7A2B576CA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Image result for the caravan">
            <a:extLst>
              <a:ext uri="{FF2B5EF4-FFF2-40B4-BE49-F238E27FC236}">
                <a16:creationId xmlns:a16="http://schemas.microsoft.com/office/drawing/2014/main" id="{AFAC2062-484A-4C1F-A620-FB1FF0B44C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51088"/>
            <a:ext cx="4040188" cy="239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the caravan">
            <a:extLst>
              <a:ext uri="{FF2B5EF4-FFF2-40B4-BE49-F238E27FC236}">
                <a16:creationId xmlns:a16="http://schemas.microsoft.com/office/drawing/2014/main" id="{56F8C557-02CD-44DD-BB61-B159DDD01B5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012318"/>
            <a:ext cx="4041775" cy="227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972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543DD9-E8BB-414C-AEE5-AB2549E22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fr-FR"/>
              <a:t>The crackdown</a:t>
            </a:r>
            <a:endParaRPr lang="fr-FR" dirty="0"/>
          </a:p>
        </p:txBody>
      </p:sp>
      <p:cxnSp>
        <p:nvCxnSpPr>
          <p:cNvPr id="5128" name="Straight Arrow Connector 7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59CC2AC-9969-44DE-A66C-D7566ED035F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r>
              <a:rPr lang="fr-FR" sz="1600" dirty="0" err="1"/>
              <a:t>Children</a:t>
            </a:r>
            <a:r>
              <a:rPr lang="fr-FR" sz="1600" dirty="0"/>
              <a:t> sent to </a:t>
            </a:r>
            <a:r>
              <a:rPr lang="fr-FR" sz="1600" dirty="0" err="1"/>
              <a:t>foster</a:t>
            </a:r>
            <a:r>
              <a:rPr lang="fr-FR" sz="1600" dirty="0"/>
              <a:t> care and parents </a:t>
            </a:r>
            <a:r>
              <a:rPr lang="fr-FR" sz="1600" dirty="0" err="1"/>
              <a:t>jailed</a:t>
            </a:r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This </a:t>
            </a:r>
            <a:r>
              <a:rPr lang="fr-FR" sz="1600" dirty="0" err="1"/>
              <a:t>policy</a:t>
            </a:r>
            <a:r>
              <a:rPr lang="fr-FR" sz="1600" dirty="0"/>
              <a:t> </a:t>
            </a:r>
            <a:r>
              <a:rPr lang="fr-FR" sz="1600" dirty="0" err="1"/>
              <a:t>didn’t</a:t>
            </a:r>
            <a:r>
              <a:rPr lang="fr-FR" sz="1600" dirty="0"/>
              <a:t> last:</a:t>
            </a:r>
          </a:p>
          <a:p>
            <a:endParaRPr lang="fr-FR" sz="1600" dirty="0"/>
          </a:p>
          <a:p>
            <a:r>
              <a:rPr lang="fr-FR" sz="1600" dirty="0"/>
              <a:t>Due to </a:t>
            </a:r>
            <a:r>
              <a:rPr lang="fr-FR" sz="1600" dirty="0" err="1"/>
              <a:t>general</a:t>
            </a:r>
            <a:r>
              <a:rPr lang="fr-FR" sz="1600" dirty="0"/>
              <a:t> </a:t>
            </a:r>
            <a:r>
              <a:rPr lang="fr-FR" sz="1600" dirty="0" err="1"/>
              <a:t>outcry</a:t>
            </a:r>
            <a:r>
              <a:rPr lang="fr-FR" sz="1600" dirty="0"/>
              <a:t>, Trump </a:t>
            </a:r>
            <a:r>
              <a:rPr lang="fr-FR" sz="1600" dirty="0" err="1"/>
              <a:t>stepped</a:t>
            </a:r>
            <a:r>
              <a:rPr lang="fr-FR" sz="1600" dirty="0"/>
              <a:t> back</a:t>
            </a:r>
          </a:p>
        </p:txBody>
      </p:sp>
      <p:pic>
        <p:nvPicPr>
          <p:cNvPr id="5126" name="Picture 6" descr="https://cdn.vox-cdn.com/thumbor/LDKmPyoTIrHncJh-rf67IYuYqcA=/0x0:4942x3348/1200x800/filters:focal(2673x1205:3463x1995)/cdn.vox-cdn.com/uploads/chorus_image/image/60023971/GettyImages_500414658.0.jpg">
            <a:extLst>
              <a:ext uri="{FF2B5EF4-FFF2-40B4-BE49-F238E27FC236}">
                <a16:creationId xmlns:a16="http://schemas.microsoft.com/office/drawing/2014/main" id="{ECCE0B78-52F3-46A7-A837-9A46259E8D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1" r="23003" b="-1"/>
          <a:stretch/>
        </p:blipFill>
        <p:spPr bwMode="auto"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5202"/>
          </a:xfrm>
        </p:spPr>
        <p:txBody>
          <a:bodyPr>
            <a:normAutofit fontScale="90000"/>
          </a:bodyPr>
          <a:lstStyle/>
          <a:p>
            <a:r>
              <a:rPr lang="en-GB" dirty="0"/>
              <a:t>Trump promised to build a wall and to have Mexico pay for it.</a:t>
            </a:r>
            <a:br>
              <a:rPr lang="en-GB" dirty="0"/>
            </a:br>
            <a:r>
              <a:rPr lang="en-GB" dirty="0"/>
              <a:t>Didn’t succeed but the wall partly exists and partly existed already</a:t>
            </a:r>
            <a:br>
              <a:rPr lang="en-GB" dirty="0"/>
            </a:br>
            <a:endParaRPr lang="fr-FR" dirty="0"/>
          </a:p>
        </p:txBody>
      </p:sp>
      <p:pic>
        <p:nvPicPr>
          <p:cNvPr id="4" name="Espace réservé du contenu 3" descr="border-fenc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65" r="-10665"/>
          <a:stretch>
            <a:fillRect/>
          </a:stretch>
        </p:blipFill>
        <p:spPr>
          <a:xfrm>
            <a:off x="1409700" y="2647877"/>
            <a:ext cx="6324600" cy="3478286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90F58A4-A01B-7342-BE81-58C8D62A5D76}"/>
              </a:ext>
            </a:extLst>
          </p:cNvPr>
          <p:cNvSpPr txBox="1"/>
          <p:nvPr/>
        </p:nvSpPr>
        <p:spPr>
          <a:xfrm>
            <a:off x="3355911" y="6244200"/>
            <a:ext cx="511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Françoise Richard -  Lycée Bellevue   -Toulouse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illofright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565" r="-88565"/>
          <a:stretch>
            <a:fillRect/>
          </a:stretch>
        </p:blipFill>
        <p:spPr>
          <a:xfrm>
            <a:off x="914400" y="590285"/>
            <a:ext cx="8229600" cy="567743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The Bill of </a:t>
            </a:r>
            <a:r>
              <a:rPr lang="fr-FR" dirty="0" err="1"/>
              <a:t>Rights</a:t>
            </a:r>
            <a:r>
              <a:rPr lang="fr-FR" dirty="0"/>
              <a:t> </a:t>
            </a:r>
            <a:r>
              <a:rPr lang="fr-FR" dirty="0" err="1"/>
              <a:t>guarantees</a:t>
            </a:r>
            <a:r>
              <a:rPr lang="fr-FR" dirty="0"/>
              <a:t> a </a:t>
            </a:r>
            <a:r>
              <a:rPr lang="fr-FR" dirty="0" err="1"/>
              <a:t>number</a:t>
            </a:r>
            <a:r>
              <a:rPr lang="fr-FR" dirty="0"/>
              <a:t> of basic </a:t>
            </a:r>
            <a:r>
              <a:rPr lang="fr-FR" dirty="0" err="1"/>
              <a:t>rights</a:t>
            </a:r>
            <a:r>
              <a:rPr lang="fr-FR" dirty="0"/>
              <a:t>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b="1" dirty="0"/>
              <a:t>First </a:t>
            </a:r>
            <a:r>
              <a:rPr lang="fr-FR" b="1" dirty="0" err="1"/>
              <a:t>amendment</a:t>
            </a:r>
            <a:r>
              <a:rPr lang="fr-FR" b="1" dirty="0"/>
              <a:t> to the constitution</a:t>
            </a:r>
            <a:r>
              <a:rPr lang="fr-FR" dirty="0"/>
              <a:t>: </a:t>
            </a:r>
            <a:r>
              <a:rPr lang="fr-FR" dirty="0" err="1"/>
              <a:t>freedom</a:t>
            </a:r>
            <a:r>
              <a:rPr lang="fr-FR" dirty="0"/>
              <a:t> of speech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b="1" dirty="0"/>
              <a:t>Second </a:t>
            </a:r>
            <a:r>
              <a:rPr lang="fr-FR" b="1" dirty="0" err="1"/>
              <a:t>amendment</a:t>
            </a:r>
            <a:r>
              <a:rPr lang="fr-FR" b="1" dirty="0"/>
              <a:t>:</a:t>
            </a:r>
            <a:r>
              <a:rPr lang="fr-FR" dirty="0"/>
              <a:t> right to </a:t>
            </a:r>
            <a:r>
              <a:rPr lang="fr-FR" dirty="0" err="1"/>
              <a:t>organize</a:t>
            </a:r>
            <a:r>
              <a:rPr lang="fr-FR" dirty="0"/>
              <a:t> 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militias</a:t>
            </a:r>
            <a:r>
              <a:rPr lang="fr-FR" dirty="0"/>
              <a:t> and right to </a:t>
            </a:r>
            <a:r>
              <a:rPr lang="fr-FR" dirty="0" err="1"/>
              <a:t>bear</a:t>
            </a:r>
            <a:r>
              <a:rPr lang="fr-FR" dirty="0"/>
              <a:t> </a:t>
            </a:r>
            <a:r>
              <a:rPr lang="fr-FR" dirty="0" err="1"/>
              <a:t>arms</a:t>
            </a:r>
            <a:r>
              <a:rPr lang="fr-FR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mbria"/>
                <a:ea typeface="Cambria"/>
                <a:cs typeface="Times New Roman"/>
              </a:rPr>
              <a:t>MID-NINETEENTH CENTURY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Cambria"/>
                <a:ea typeface="Cambria"/>
                <a:cs typeface="Times New Roman"/>
              </a:rPr>
              <a:t>1845: </a:t>
            </a:r>
            <a:r>
              <a:rPr lang="fr-FR" dirty="0" err="1">
                <a:latin typeface="Cambria"/>
                <a:ea typeface="Cambria"/>
                <a:cs typeface="Times New Roman"/>
              </a:rPr>
              <a:t>Potato</a:t>
            </a:r>
            <a:r>
              <a:rPr lang="fr-FR" dirty="0">
                <a:latin typeface="Cambria"/>
                <a:ea typeface="Cambria"/>
                <a:cs typeface="Times New Roman"/>
              </a:rPr>
              <a:t> </a:t>
            </a:r>
            <a:r>
              <a:rPr lang="fr-FR" dirty="0" err="1">
                <a:latin typeface="Cambria"/>
                <a:ea typeface="Cambria"/>
                <a:cs typeface="Times New Roman"/>
              </a:rPr>
              <a:t>blight</a:t>
            </a:r>
            <a:r>
              <a:rPr lang="fr-FR" dirty="0">
                <a:latin typeface="Cambria"/>
                <a:ea typeface="Cambria"/>
                <a:cs typeface="Times New Roman"/>
              </a:rPr>
              <a:t> Irish famine</a:t>
            </a:r>
          </a:p>
          <a:p>
            <a:endParaRPr lang="fr-FR" dirty="0">
              <a:latin typeface="Cambria"/>
              <a:ea typeface="Cambria"/>
              <a:cs typeface="Times New Roman"/>
            </a:endParaRPr>
          </a:p>
          <a:p>
            <a:r>
              <a:rPr lang="fr-FR" dirty="0"/>
              <a:t> The Irish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Catholics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This </a:t>
            </a:r>
            <a:r>
              <a:rPr lang="fr-FR" dirty="0" err="1"/>
              <a:t>wave</a:t>
            </a:r>
            <a:r>
              <a:rPr lang="fr-FR" dirty="0"/>
              <a:t> of immigration </a:t>
            </a:r>
            <a:r>
              <a:rPr lang="fr-FR" dirty="0" err="1"/>
              <a:t>fuelled</a:t>
            </a:r>
            <a:r>
              <a:rPr lang="fr-FR" dirty="0"/>
              <a:t> anti-</a:t>
            </a:r>
            <a:r>
              <a:rPr lang="fr-FR" dirty="0" err="1"/>
              <a:t>papism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Times New Roman"/>
                <a:ea typeface="Cambria"/>
                <a:cs typeface="Times New Roman"/>
              </a:rPr>
              <a:t>THE CIVIL WAR</a:t>
            </a:r>
            <a:br>
              <a:rPr lang="fr-FR" dirty="0">
                <a:latin typeface="Times New Roman"/>
                <a:ea typeface="Cambria"/>
                <a:cs typeface="Times New Roman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Cambria"/>
                <a:ea typeface="Cambria"/>
                <a:cs typeface="Times New Roman"/>
              </a:rPr>
              <a:t>1861-1865</a:t>
            </a:r>
          </a:p>
          <a:p>
            <a:r>
              <a:rPr lang="fr-FR" dirty="0">
                <a:latin typeface="Cambria"/>
                <a:ea typeface="Cambria"/>
                <a:cs typeface="Times New Roman"/>
              </a:rPr>
              <a:t>The </a:t>
            </a:r>
            <a:r>
              <a:rPr lang="fr-FR" dirty="0" err="1">
                <a:latin typeface="Cambria"/>
                <a:ea typeface="Cambria"/>
                <a:cs typeface="Times New Roman"/>
              </a:rPr>
              <a:t>abolitionists</a:t>
            </a:r>
            <a:r>
              <a:rPr lang="fr-FR" dirty="0">
                <a:latin typeface="Cambria"/>
                <a:ea typeface="Cambria"/>
                <a:cs typeface="Times New Roman"/>
              </a:rPr>
              <a:t> of the North </a:t>
            </a:r>
            <a:r>
              <a:rPr lang="fr-FR" dirty="0" err="1">
                <a:latin typeface="Cambria"/>
                <a:ea typeface="Cambria"/>
                <a:cs typeface="Times New Roman"/>
              </a:rPr>
              <a:t>led</a:t>
            </a:r>
            <a:r>
              <a:rPr lang="fr-FR" dirty="0">
                <a:latin typeface="Cambria"/>
                <a:ea typeface="Cambria"/>
                <a:cs typeface="Times New Roman"/>
              </a:rPr>
              <a:t> by </a:t>
            </a:r>
            <a:r>
              <a:rPr lang="fr-FR" dirty="0" err="1">
                <a:latin typeface="Cambria"/>
                <a:ea typeface="Cambria"/>
                <a:cs typeface="Times New Roman"/>
              </a:rPr>
              <a:t>President</a:t>
            </a:r>
            <a:r>
              <a:rPr lang="fr-FR" dirty="0">
                <a:latin typeface="Cambria"/>
                <a:ea typeface="Cambria"/>
                <a:cs typeface="Times New Roman"/>
              </a:rPr>
              <a:t> Abraham Lincoln</a:t>
            </a:r>
          </a:p>
          <a:p>
            <a:pPr marL="0" indent="0">
              <a:buNone/>
            </a:pPr>
            <a:r>
              <a:rPr lang="fr-FR" dirty="0">
                <a:latin typeface="Cambria"/>
                <a:ea typeface="Cambria"/>
                <a:cs typeface="Times New Roman"/>
              </a:rPr>
              <a:t>     vs.</a:t>
            </a:r>
          </a:p>
          <a:p>
            <a:r>
              <a:rPr lang="fr-FR" dirty="0">
                <a:latin typeface="Cambria"/>
                <a:ea typeface="Cambria"/>
                <a:cs typeface="Times New Roman"/>
              </a:rPr>
              <a:t>the anti-</a:t>
            </a:r>
            <a:r>
              <a:rPr lang="fr-FR" dirty="0" err="1">
                <a:latin typeface="Cambria"/>
                <a:ea typeface="Cambria"/>
                <a:cs typeface="Times New Roman"/>
              </a:rPr>
              <a:t>abolitionists</a:t>
            </a:r>
            <a:r>
              <a:rPr lang="fr-FR" dirty="0">
                <a:latin typeface="Cambria"/>
                <a:ea typeface="Cambria"/>
                <a:cs typeface="Times New Roman"/>
              </a:rPr>
              <a:t> of the </a:t>
            </a:r>
            <a:r>
              <a:rPr lang="fr-FR" dirty="0" err="1">
                <a:latin typeface="Cambria"/>
                <a:ea typeface="Cambria"/>
                <a:cs typeface="Times New Roman"/>
              </a:rPr>
              <a:t>Deep</a:t>
            </a:r>
            <a:r>
              <a:rPr lang="fr-FR" dirty="0">
                <a:latin typeface="Cambria"/>
                <a:ea typeface="Cambria"/>
                <a:cs typeface="Times New Roman"/>
              </a:rPr>
              <a:t> South (South-East plantation states)</a:t>
            </a:r>
            <a:r>
              <a:rPr lang="fr-FR" dirty="0"/>
              <a:t> 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949</Words>
  <Application>Microsoft Macintosh PowerPoint</Application>
  <PresentationFormat>Affichage à l'écran (4:3)</PresentationFormat>
  <Paragraphs>119</Paragraphs>
  <Slides>52</Slides>
  <Notes>12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Cambria</vt:lpstr>
      <vt:lpstr>Times New Roman</vt:lpstr>
      <vt:lpstr>Thème Office</vt:lpstr>
      <vt:lpstr>THE USA : BETWEEN TOLERANCE AND FANATICISM</vt:lpstr>
      <vt:lpstr>COLONIAL PERIOD </vt:lpstr>
      <vt:lpstr> 1620 The Pilgrim Fathers:  English Puritans (protestants) opposed to the Anglican King (protestant but not anti-papist enough for them)  </vt:lpstr>
      <vt:lpstr> The witches of Salem:   First witch-hunts (in the 1670's): wave of religious fanaticism against women supposedly possessed by the devil </vt:lpstr>
      <vt:lpstr>THE AMERICAN INDEPENDENCE AND THE CONSTITUTION </vt:lpstr>
      <vt:lpstr>Présentation PowerPoint</vt:lpstr>
      <vt:lpstr>The Bill of Rights guarantees a number of basic rights: </vt:lpstr>
      <vt:lpstr>MID-NINETEENTH CENTURY </vt:lpstr>
      <vt:lpstr>THE CIVIL WAR </vt:lpstr>
      <vt:lpstr>Présentation PowerPoint</vt:lpstr>
      <vt:lpstr>Présentation PowerPoint</vt:lpstr>
      <vt:lpstr>Présentation PowerPoint</vt:lpstr>
      <vt:lpstr>AFTERMATH OF THE CIVIL WAR</vt:lpstr>
      <vt:lpstr>RECONSTRUCTION </vt:lpstr>
      <vt:lpstr>The Jim Crow Laws:  segregation laws that "replaced" slavery in the organization of Southern society </vt:lpstr>
      <vt:lpstr>Présentation PowerPoint</vt:lpstr>
      <vt:lpstr>The Ku Klux Klan   was a white supremacist protestant fraternity that  organized the lynching of black people in much of the 20th century </vt:lpstr>
      <vt:lpstr>Présentation PowerPoint</vt:lpstr>
      <vt:lpstr>TURN OF THE TWENTIETH CENTURY  TILL 1924 </vt:lpstr>
      <vt:lpstr>Ellis Island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1924 Immigration Act: </vt:lpstr>
      <vt:lpstr>Présentation PowerPoint</vt:lpstr>
      <vt:lpstr>SECOND WORLD WAR </vt:lpstr>
      <vt:lpstr>SECOND HALF OF TWENTIETH CENTURY </vt:lpstr>
      <vt:lpstr>Présentation PowerPoint</vt:lpstr>
      <vt:lpstr>Lexical help</vt:lpstr>
      <vt:lpstr>Présentation PowerPoint</vt:lpstr>
      <vt:lpstr>Présentation PowerPoint</vt:lpstr>
      <vt:lpstr>THE END OF SEGREGATION </vt:lpstr>
      <vt:lpstr>Black figures of the Civil Rights Movement:  </vt:lpstr>
      <vt:lpstr>« I have a Dream » 1963</vt:lpstr>
      <vt:lpstr>Présentation PowerPoint</vt:lpstr>
      <vt:lpstr>the Boat people: </vt:lpstr>
      <vt:lpstr>Présentation PowerPoint</vt:lpstr>
      <vt:lpstr>9/11 and the Patriot Act</vt:lpstr>
      <vt:lpstr>Présentation PowerPoint</vt:lpstr>
      <vt:lpstr>Présentation PowerPoint</vt:lpstr>
      <vt:lpstr>THE MEXICAN NEIGHBOUR </vt:lpstr>
      <vt:lpstr>Lexical help</vt:lpstr>
      <vt:lpstr>Dreamers</vt:lpstr>
      <vt:lpstr>Présentation PowerPoint</vt:lpstr>
      <vt:lpstr>Présentation PowerPoint</vt:lpstr>
      <vt:lpstr>Présentation PowerPoint</vt:lpstr>
      <vt:lpstr>The caravan</vt:lpstr>
      <vt:lpstr>Présentation PowerPoint</vt:lpstr>
      <vt:lpstr>The crackdown</vt:lpstr>
      <vt:lpstr>Trump promised to build a wall and to have Mexico pay for it. Didn’t succeed but the wall partly exists and partly existed already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IMMIGRATION IN THE USA</dc:title>
  <dc:creator>Richard Jonathan</dc:creator>
  <cp:lastModifiedBy>Françoise Richard</cp:lastModifiedBy>
  <cp:revision>11</cp:revision>
  <dcterms:created xsi:type="dcterms:W3CDTF">2019-01-15T12:40:31Z</dcterms:created>
  <dcterms:modified xsi:type="dcterms:W3CDTF">2022-01-25T10:43:21Z</dcterms:modified>
</cp:coreProperties>
</file>