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/>
    <p:restoredTop sz="94658"/>
  </p:normalViewPr>
  <p:slideViewPr>
    <p:cSldViewPr snapToGrid="0">
      <p:cViewPr varScale="1">
        <p:scale>
          <a:sx n="120" d="100"/>
          <a:sy n="120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1EE18-C3D2-91D5-27F5-E78E404D0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339604-8515-FE1C-522F-254D43161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81FAB8-A177-42A0-D1BC-6C4EC6E49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78A6E3-C1A9-9E4E-94DE-FD8BC0E0E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4F5C87-A939-8493-11AE-73699D7A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16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3AE07-3AE0-5ECD-40E6-7F4B8E4D0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43CCF4-6764-5B58-55E0-F509D5A68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A69231-FEE9-02AD-63D6-2C911B7B7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9ED5B4-67FC-0CBF-DF15-15E9A67F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08E90A-4A3B-1387-D3F7-CB38B041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45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396AC5B-215D-2531-5E3D-DA3884912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6BAFBC-6CE0-606E-02FC-93212AD7B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9915F8-33DB-6D45-52AD-FD374B54C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ADCCBC-CC56-CAEE-37D7-13D77909F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E67A9F-3E62-9EA2-2212-D4DE0ED7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24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D2A1C-63FE-3568-A765-5C4BBCD0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2B625E-7134-4A30-0A33-760720786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A6A820-8A9E-0A1D-AF5C-C4EF701C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303689-6755-40FF-C346-7FFF35C7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FCE345-A19E-AAC0-554C-9524303F1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83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E96C61-07D0-37FF-1D11-A5271E41C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E0149A-CBFE-8B87-5FB8-A2D4157CA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127C0D-11DC-14D0-265C-8A6E9599C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AEA994-44F0-DBAA-78FB-531491B2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FF9CEE-AC98-6637-4592-CA3EE7EB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2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B5C4DB-8301-C3BB-938B-5640BCDFE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7BA4E5-6173-7AE9-4790-4430420CD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146A98-67AD-2C3B-9259-628B98A03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E1F620-267C-66FB-EF84-844D1F75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1DA543-B0A1-8596-F9A2-6400687F0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F35515-24F9-534C-4E53-D5F23D57A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2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37780-1CDB-AD93-1057-1E164270F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8DB60-B290-4F3E-4CF5-E61FE2EC0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5E1A50-0D0D-9596-1BE7-54D9019B1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FDE52F-591C-D5FA-A875-5BF881954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A3DFAF-3BF9-AF1F-F687-732B87663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D7094DE-BBB1-6777-A8F4-BA33DF63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6081C6D-30E0-CA42-2301-CBFB5DFD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9B292B-BF16-1C90-7902-CA1F4132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04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456DC1-E6D0-5FDA-B3AE-2FBDD6964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E4F3D56-A0DD-5E0A-7B52-561AD6A3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078CE6-43B8-CB58-ECAE-ED26FD31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CF55AE6-35EA-6CDD-301A-E354E58E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40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96BF1FE-7E3F-6394-9377-718D4E25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BC4213C-97E4-FAFE-C9DA-F4A228955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FB5D33-ADA0-9314-239F-79DF4B3B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51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7A316-0659-F7D1-60C6-BE055E86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F399DC-7F96-189B-94A6-FE9430E1E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89A73A-BFD1-A3D4-58B8-CD65B3609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DE4BAC-3858-D578-14F3-762D645B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F076F9-2FC8-0549-8FDB-DEC635641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65E6D5-CD0A-EFD1-E824-B119CE202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74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FF6973-6D9F-D00E-39BB-10024AC5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7C2E42-FEFD-E829-DD1C-E47E6BA3D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228E4B-B562-EC94-D61E-60136FAC9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4205ED-BD54-E424-1F17-6984D30E9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E8BF69-EFAC-5D99-3495-B6E0AD6C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D39728-9123-044D-5E65-4A1B1B7A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761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FE2158-6A84-EA87-82DE-56F759C4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659212-7ADF-4EDB-DDC8-DDF6DD580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DECCEB-9484-2C67-AF22-D740F74E9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64D62B-E013-5F43-BD2C-0EF0B096BC79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1B9FC6-EDAF-405E-18A6-7C13CAC45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AFBB00-30D3-D068-6199-7176F6ABC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4DBADB-3B54-4543-9C26-1A225C1FE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62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Flag_of_the_Red_Cross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27E47CC0-4FAC-A041-D5D0-EBC03CBA5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HEALTHCARE SYSTEM IN THE USA</a:t>
            </a:r>
          </a:p>
        </p:txBody>
      </p:sp>
      <p:pic>
        <p:nvPicPr>
          <p:cNvPr id="7" name="Espace réservé du contenu 6" descr="Une image contenant symbole&#10;&#10;Description générée automatiquement">
            <a:extLst>
              <a:ext uri="{FF2B5EF4-FFF2-40B4-BE49-F238E27FC236}">
                <a16:creationId xmlns:a16="http://schemas.microsoft.com/office/drawing/2014/main" id="{BBB2E2EA-8886-C344-3737-D9962FDF7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777316" y="1164777"/>
            <a:ext cx="6780700" cy="452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8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2E293-790E-16B8-596E-75C594F2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Obamacare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13FCEE-864A-9288-B67D-1CD7E0515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Affordable Care Act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(2010), then nicknamed ‘Obamacare’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The idea: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put everyone on an equal footing 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forcing all Americans to get healthcare coverage 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forcing insurance companies to provide healthcare plans for everyone.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20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375A2-DC94-0EF3-4FFD-22B3358D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After</a:t>
            </a:r>
            <a:r>
              <a:rPr lang="fr-FR" dirty="0"/>
              <a:t> Obama came 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7E17F3-735B-19F0-E1A7-01BE3408F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0456"/>
            <a:ext cx="5181600" cy="46565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On </a:t>
            </a:r>
            <a:r>
              <a:rPr lang="fr-FR" dirty="0" err="1"/>
              <a:t>his</a:t>
            </a:r>
            <a:r>
              <a:rPr lang="fr-FR" dirty="0"/>
              <a:t> first </a:t>
            </a:r>
            <a:r>
              <a:rPr lang="fr-FR" dirty="0" err="1"/>
              <a:t>campaign</a:t>
            </a:r>
            <a:r>
              <a:rPr lang="fr-FR" dirty="0"/>
              <a:t> trail, Donald Trump </a:t>
            </a:r>
            <a:r>
              <a:rPr lang="fr-FR" dirty="0" err="1"/>
              <a:t>promised</a:t>
            </a:r>
            <a:r>
              <a:rPr lang="fr-FR" dirty="0"/>
              <a:t> to </a:t>
            </a:r>
            <a:r>
              <a:rPr lang="fr-FR" dirty="0" err="1"/>
              <a:t>scrap</a:t>
            </a:r>
            <a:r>
              <a:rPr lang="fr-FR" dirty="0"/>
              <a:t> Obamacare </a:t>
            </a:r>
            <a:r>
              <a:rPr lang="fr-FR" dirty="0" err="1"/>
              <a:t>completely</a:t>
            </a:r>
            <a:endParaRPr lang="fr-FR" dirty="0"/>
          </a:p>
          <a:p>
            <a:r>
              <a:rPr lang="fr-FR" dirty="0"/>
              <a:t>On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ground</a:t>
            </a:r>
            <a:r>
              <a:rPr lang="fr-FR" dirty="0"/>
              <a:t>?</a:t>
            </a:r>
          </a:p>
          <a:p>
            <a:r>
              <a:rPr lang="fr-FR" dirty="0"/>
              <a:t>He </a:t>
            </a:r>
            <a:r>
              <a:rPr lang="fr-FR" dirty="0" err="1"/>
              <a:t>was</a:t>
            </a:r>
            <a:r>
              <a:rPr lang="fr-FR" dirty="0"/>
              <a:t> a partisan of </a:t>
            </a:r>
            <a:r>
              <a:rPr lang="fr-FR" dirty="0" err="1"/>
              <a:t>small</a:t>
            </a:r>
            <a:r>
              <a:rPr lang="fr-FR" dirty="0"/>
              <a:t> </a:t>
            </a:r>
            <a:r>
              <a:rPr lang="fr-FR" dirty="0" err="1"/>
              <a:t>government</a:t>
            </a:r>
            <a:r>
              <a:rPr lang="fr-FR" dirty="0"/>
              <a:t> intervention and </a:t>
            </a:r>
            <a:r>
              <a:rPr lang="fr-FR" dirty="0" err="1"/>
              <a:t>unrestricted</a:t>
            </a:r>
            <a:r>
              <a:rPr lang="fr-FR" dirty="0"/>
              <a:t> </a:t>
            </a:r>
            <a:r>
              <a:rPr lang="fr-FR" dirty="0" err="1"/>
              <a:t>freedom</a:t>
            </a:r>
            <a:endParaRPr lang="fr-FR" dirty="0"/>
          </a:p>
          <a:p>
            <a:r>
              <a:rPr lang="fr-FR" dirty="0"/>
              <a:t>Washington </a:t>
            </a:r>
            <a:r>
              <a:rPr lang="fr-FR" dirty="0" err="1"/>
              <a:t>was</a:t>
            </a:r>
            <a:r>
              <a:rPr lang="fr-FR" dirty="0"/>
              <a:t> not to tell Americans </a:t>
            </a:r>
            <a:r>
              <a:rPr lang="fr-FR" dirty="0" err="1"/>
              <a:t>what</a:t>
            </a:r>
            <a:r>
              <a:rPr lang="fr-FR" dirty="0"/>
              <a:t> to do</a:t>
            </a:r>
          </a:p>
        </p:txBody>
      </p:sp>
      <p:pic>
        <p:nvPicPr>
          <p:cNvPr id="6" name="Espace réservé du contenu 5" descr="Une image contenant illustration, dessin, Dessin animé, clipart&#10;&#10;Description générée automatiquement">
            <a:extLst>
              <a:ext uri="{FF2B5EF4-FFF2-40B4-BE49-F238E27FC236}">
                <a16:creationId xmlns:a16="http://schemas.microsoft.com/office/drawing/2014/main" id="{D07D0905-4F57-FC80-E5C4-05770548C59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r="22904" b="353"/>
          <a:stretch/>
        </p:blipFill>
        <p:spPr>
          <a:xfrm>
            <a:off x="7474528" y="2235200"/>
            <a:ext cx="3646054" cy="2650697"/>
          </a:xfrm>
        </p:spPr>
      </p:pic>
    </p:spTree>
    <p:extLst>
      <p:ext uri="{BB962C8B-B14F-4D97-AF65-F5344CB8AC3E}">
        <p14:creationId xmlns:p14="http://schemas.microsoft.com/office/powerpoint/2010/main" val="409440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D26F4-97CE-8198-ACEB-6DCC3629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After</a:t>
            </a:r>
            <a:r>
              <a:rPr lang="fr-FR" dirty="0"/>
              <a:t> Trump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elected</a:t>
            </a:r>
            <a:r>
              <a:rPr lang="fr-FR" dirty="0"/>
              <a:t> in 2016…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E2F5F5-EFEF-5B41-B84E-04223B36B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50000"/>
              </a:lnSpc>
            </a:pPr>
            <a:r>
              <a:rPr lang="fr-FR" dirty="0"/>
              <a:t>He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managed</a:t>
            </a:r>
            <a:r>
              <a:rPr lang="fr-FR" dirty="0"/>
              <a:t> to </a:t>
            </a:r>
            <a:r>
              <a:rPr lang="fr-FR" dirty="0" err="1"/>
              <a:t>scrap</a:t>
            </a:r>
            <a:r>
              <a:rPr lang="fr-FR" dirty="0"/>
              <a:t> part of the </a:t>
            </a:r>
            <a:r>
              <a:rPr lang="fr-FR" dirty="0" err="1"/>
              <a:t>law</a:t>
            </a:r>
            <a:endParaRPr lang="fr-FR" dirty="0"/>
          </a:p>
          <a:p>
            <a:pPr>
              <a:lnSpc>
                <a:spcPct val="250000"/>
              </a:lnSpc>
            </a:pPr>
            <a:r>
              <a:rPr lang="fr-FR" dirty="0" err="1"/>
              <a:t>Because</a:t>
            </a:r>
            <a:r>
              <a:rPr lang="fr-FR" dirty="0"/>
              <a:t>, in the </a:t>
            </a:r>
            <a:r>
              <a:rPr lang="fr-FR" dirty="0" err="1"/>
              <a:t>meantime</a:t>
            </a:r>
            <a:r>
              <a:rPr lang="fr-FR" dirty="0"/>
              <a:t> , a </a:t>
            </a:r>
            <a:r>
              <a:rPr lang="fr-FR" dirty="0" err="1"/>
              <a:t>majority</a:t>
            </a:r>
            <a:r>
              <a:rPr lang="fr-FR" dirty="0"/>
              <a:t> of the population </a:t>
            </a:r>
            <a:r>
              <a:rPr lang="fr-FR" dirty="0" err="1"/>
              <a:t>had</a:t>
            </a:r>
            <a:r>
              <a:rPr lang="fr-FR" dirty="0"/>
              <a:t> </a:t>
            </a:r>
            <a:r>
              <a:rPr lang="fr-FR" dirty="0" err="1"/>
              <a:t>accepted</a:t>
            </a:r>
            <a:r>
              <a:rPr lang="fr-FR" dirty="0"/>
              <a:t> Obamacare</a:t>
            </a:r>
          </a:p>
          <a:p>
            <a:pPr>
              <a:lnSpc>
                <a:spcPct val="250000"/>
              </a:lnSpc>
            </a:pPr>
            <a:r>
              <a:rPr lang="fr-FR" dirty="0"/>
              <a:t>The COVID </a:t>
            </a:r>
            <a:r>
              <a:rPr lang="fr-FR" dirty="0" err="1"/>
              <a:t>crisis</a:t>
            </a:r>
            <a:r>
              <a:rPr lang="fr-FR" dirty="0"/>
              <a:t> and </a:t>
            </a:r>
            <a:r>
              <a:rPr lang="fr-FR" dirty="0" err="1"/>
              <a:t>its</a:t>
            </a:r>
            <a:r>
              <a:rPr lang="fr-FR" dirty="0"/>
              <a:t> massive </a:t>
            </a:r>
            <a:r>
              <a:rPr lang="fr-FR" dirty="0" err="1"/>
              <a:t>toll</a:t>
            </a:r>
            <a:r>
              <a:rPr lang="fr-FR" dirty="0"/>
              <a:t> on the </a:t>
            </a:r>
            <a:r>
              <a:rPr lang="fr-FR" dirty="0" err="1"/>
              <a:t>poorest</a:t>
            </a:r>
            <a:r>
              <a:rPr lang="fr-FR" dirty="0"/>
              <a:t> part of the American population put the last </a:t>
            </a:r>
            <a:r>
              <a:rPr lang="fr-FR" dirty="0" err="1"/>
              <a:t>nail</a:t>
            </a:r>
            <a:r>
              <a:rPr lang="fr-FR" dirty="0"/>
              <a:t> in the coffin of </a:t>
            </a:r>
            <a:r>
              <a:rPr lang="fr-FR" dirty="0" err="1"/>
              <a:t>Trump’s</a:t>
            </a:r>
            <a:r>
              <a:rPr lang="fr-FR" dirty="0"/>
              <a:t> </a:t>
            </a:r>
            <a:r>
              <a:rPr lang="fr-FR" dirty="0" err="1"/>
              <a:t>campaign</a:t>
            </a:r>
            <a:r>
              <a:rPr lang="fr-FR" dirty="0"/>
              <a:t> </a:t>
            </a:r>
            <a:r>
              <a:rPr lang="fr-FR" dirty="0" err="1"/>
              <a:t>pledge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095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5AD76-361C-16AF-911A-1577D711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Figures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FC813-85B7-2C9C-F051-6FC48B200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FR" dirty="0"/>
              <a:t>In 2011, 41 million people </a:t>
            </a:r>
            <a:r>
              <a:rPr lang="fr-FR" dirty="0" err="1"/>
              <a:t>had</a:t>
            </a:r>
            <a:r>
              <a:rPr lang="fr-FR" dirty="0"/>
              <a:t> no </a:t>
            </a:r>
            <a:r>
              <a:rPr lang="fr-FR" dirty="0" err="1"/>
              <a:t>healthcare</a:t>
            </a:r>
            <a:r>
              <a:rPr lang="fr-FR" dirty="0"/>
              <a:t> </a:t>
            </a:r>
            <a:r>
              <a:rPr lang="fr-FR" dirty="0" err="1"/>
              <a:t>coverage</a:t>
            </a:r>
            <a:r>
              <a:rPr lang="fr-FR" dirty="0"/>
              <a:t>.</a:t>
            </a:r>
          </a:p>
          <a:p>
            <a:pPr>
              <a:lnSpc>
                <a:spcPct val="200000"/>
              </a:lnSpc>
            </a:pPr>
            <a:r>
              <a:rPr lang="fr-FR" dirty="0"/>
              <a:t>In 2016, </a:t>
            </a:r>
            <a:r>
              <a:rPr lang="fr-FR" dirty="0" err="1"/>
              <a:t>this</a:t>
            </a:r>
            <a:r>
              <a:rPr lang="fr-FR" dirty="0"/>
              <a:t> figure </a:t>
            </a:r>
            <a:r>
              <a:rPr lang="fr-FR" dirty="0" err="1"/>
              <a:t>fell</a:t>
            </a:r>
            <a:r>
              <a:rPr lang="fr-FR" dirty="0"/>
              <a:t> to 20-24 million</a:t>
            </a:r>
          </a:p>
          <a:p>
            <a:pPr>
              <a:lnSpc>
                <a:spcPct val="200000"/>
              </a:lnSpc>
            </a:pPr>
            <a:r>
              <a:rPr lang="fr-FR" dirty="0"/>
              <a:t>(</a:t>
            </a:r>
            <a:r>
              <a:rPr lang="fr-FR" dirty="0" err="1"/>
              <a:t>still</a:t>
            </a:r>
            <a:r>
              <a:rPr lang="fr-FR" dirty="0"/>
              <a:t> a </a:t>
            </a:r>
            <a:r>
              <a:rPr lang="fr-FR" dirty="0" err="1"/>
              <a:t>shockingly</a:t>
            </a:r>
            <a:r>
              <a:rPr lang="fr-FR" dirty="0"/>
              <a:t> high figure for an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superpower</a:t>
            </a:r>
            <a:r>
              <a:rPr lang="fr-FR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72770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51833E-3AB7-677F-5930-59B32DEF3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E8841A-E700-B690-848B-BB05B9022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fr-FR" dirty="0"/>
              <a:t>Not a public system</a:t>
            </a:r>
          </a:p>
          <a:p>
            <a:pPr>
              <a:lnSpc>
                <a:spcPct val="200000"/>
              </a:lnSpc>
            </a:pPr>
            <a:r>
              <a:rPr lang="fr-FR" dirty="0"/>
              <a:t> ≠   </a:t>
            </a:r>
            <a:r>
              <a:rPr lang="fr-FR" dirty="0" err="1"/>
              <a:t>from</a:t>
            </a:r>
            <a:r>
              <a:rPr lang="fr-FR" dirty="0"/>
              <a:t> the British NHS (National </a:t>
            </a:r>
            <a:r>
              <a:rPr lang="fr-FR" dirty="0" err="1"/>
              <a:t>Health</a:t>
            </a:r>
            <a:r>
              <a:rPr lang="fr-FR" dirty="0"/>
              <a:t> service) and  </a:t>
            </a:r>
            <a:r>
              <a:rPr lang="fr-FR" dirty="0" err="1"/>
              <a:t>from</a:t>
            </a:r>
            <a:r>
              <a:rPr lang="fr-FR" dirty="0"/>
              <a:t> the French </a:t>
            </a:r>
            <a:r>
              <a:rPr lang="fr-FR" i="1" dirty="0"/>
              <a:t>Sécurité Sociale /Assurance-Maladie</a:t>
            </a:r>
          </a:p>
          <a:p>
            <a:pPr>
              <a:lnSpc>
                <a:spcPct val="200000"/>
              </a:lnSpc>
            </a:pP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implemented</a:t>
            </a:r>
            <a:r>
              <a:rPr lang="fr-FR" dirty="0"/>
              <a:t> </a:t>
            </a:r>
            <a:r>
              <a:rPr lang="fr-FR" dirty="0" err="1"/>
              <a:t>after</a:t>
            </a:r>
            <a:r>
              <a:rPr lang="fr-FR" dirty="0"/>
              <a:t> WW2, as part of the </a:t>
            </a:r>
            <a:r>
              <a:rPr lang="fr-FR" dirty="0" err="1"/>
              <a:t>Welfare</a:t>
            </a:r>
            <a:r>
              <a:rPr lang="fr-FR" dirty="0"/>
              <a:t> System </a:t>
            </a:r>
            <a:r>
              <a:rPr lang="fr-FR" i="1" dirty="0"/>
              <a:t>(État-Providence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799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DE7E41-7B12-77D8-FD8E-6C976A28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benefits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healthcare</a:t>
            </a:r>
            <a:r>
              <a:rPr lang="fr-FR" dirty="0"/>
              <a:t> </a:t>
            </a:r>
            <a:r>
              <a:rPr lang="fr-FR" dirty="0" err="1"/>
              <a:t>coverage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FFF487-D85F-2558-C6F5-E471AA8F9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70000"/>
              </a:lnSpc>
            </a:pPr>
            <a:r>
              <a:rPr lang="fr-FR" b="1" u="sng" dirty="0" err="1"/>
              <a:t>Those</a:t>
            </a:r>
            <a:r>
              <a:rPr lang="fr-FR" b="1" u="sng" dirty="0"/>
              <a:t> in </a:t>
            </a:r>
            <a:r>
              <a:rPr lang="fr-FR" b="1" u="sng" dirty="0" err="1"/>
              <a:t>employment</a:t>
            </a:r>
            <a:endParaRPr lang="fr-FR" b="1" u="sng" dirty="0"/>
          </a:p>
          <a:p>
            <a:pPr marL="0" indent="0">
              <a:lnSpc>
                <a:spcPct val="170000"/>
              </a:lnSpc>
              <a:buNone/>
            </a:pP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negociate</a:t>
            </a:r>
            <a:r>
              <a:rPr lang="fr-FR" dirty="0"/>
              <a:t> </a:t>
            </a:r>
            <a:r>
              <a:rPr lang="fr-FR" dirty="0" err="1"/>
              <a:t>healthcare</a:t>
            </a:r>
            <a:r>
              <a:rPr lang="fr-FR" dirty="0"/>
              <a:t>:</a:t>
            </a:r>
          </a:p>
          <a:p>
            <a:pPr>
              <a:lnSpc>
                <a:spcPct val="170000"/>
              </a:lnSpc>
            </a:pPr>
            <a:r>
              <a:rPr lang="fr-FR" dirty="0" err="1"/>
              <a:t>Paid</a:t>
            </a:r>
            <a:r>
              <a:rPr lang="fr-FR" dirty="0"/>
              <a:t> </a:t>
            </a:r>
            <a:r>
              <a:rPr lang="fr-FR" dirty="0" err="1"/>
              <a:t>maternity</a:t>
            </a:r>
            <a:r>
              <a:rPr lang="fr-FR" dirty="0"/>
              <a:t> </a:t>
            </a:r>
            <a:r>
              <a:rPr lang="fr-FR" dirty="0" err="1"/>
              <a:t>leave</a:t>
            </a:r>
            <a:endParaRPr lang="fr-FR" dirty="0"/>
          </a:p>
          <a:p>
            <a:pPr>
              <a:lnSpc>
                <a:spcPct val="170000"/>
              </a:lnSpc>
            </a:pPr>
            <a:r>
              <a:rPr lang="fr-FR" dirty="0"/>
              <a:t>Dental </a:t>
            </a:r>
            <a:r>
              <a:rPr lang="fr-FR" dirty="0" err="1"/>
              <a:t>work</a:t>
            </a:r>
            <a:endParaRPr lang="fr-FR" dirty="0"/>
          </a:p>
          <a:p>
            <a:pPr marL="0" indent="0">
              <a:lnSpc>
                <a:spcPct val="170000"/>
              </a:lnSpc>
              <a:buNone/>
            </a:pPr>
            <a:r>
              <a:rPr lang="fr-FR" dirty="0"/>
              <a:t>Etc.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264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0668F-1C3C-9534-FDD0-92D282DF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41AD5D-CF95-4972-9D41-1F45A1809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Always </a:t>
            </a:r>
            <a:r>
              <a:rPr lang="fr-FR" dirty="0" err="1"/>
              <a:t>keep</a:t>
            </a:r>
            <a:r>
              <a:rPr lang="fr-FR" dirty="0"/>
              <a:t> in </a:t>
            </a:r>
            <a:r>
              <a:rPr lang="fr-FR" dirty="0" err="1"/>
              <a:t>mind</a:t>
            </a:r>
            <a:r>
              <a:rPr lang="fr-FR" dirty="0"/>
              <a:t>, the USA </a:t>
            </a:r>
            <a:r>
              <a:rPr lang="fr-FR" dirty="0" err="1"/>
              <a:t>is</a:t>
            </a:r>
            <a:r>
              <a:rPr lang="fr-FR" dirty="0"/>
              <a:t> a country </a:t>
            </a:r>
            <a:r>
              <a:rPr lang="fr-FR" dirty="0" err="1"/>
              <a:t>with</a:t>
            </a:r>
            <a:r>
              <a:rPr lang="fr-FR" dirty="0"/>
              <a:t> a protestant culture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 culture of </a:t>
            </a:r>
            <a:r>
              <a:rPr lang="fr-FR" b="1" dirty="0" err="1"/>
              <a:t>contract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individuals</a:t>
            </a:r>
            <a:r>
              <a:rPr lang="fr-FR" dirty="0"/>
              <a:t>) </a:t>
            </a:r>
            <a:r>
              <a:rPr lang="fr-FR" dirty="0" err="1"/>
              <a:t>rather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a culture </a:t>
            </a:r>
            <a:r>
              <a:rPr lang="fr-FR" dirty="0" err="1"/>
              <a:t>where</a:t>
            </a:r>
            <a:r>
              <a:rPr lang="fr-FR" dirty="0"/>
              <a:t> the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prevails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743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D1BC92-EEE7-22B2-02E0-F360492C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EFA5D5-5051-DCFC-5D95-60519BE2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50000"/>
              </a:lnSpc>
            </a:pPr>
            <a:r>
              <a:rPr lang="fr-FR" dirty="0" err="1"/>
              <a:t>However</a:t>
            </a:r>
            <a:r>
              <a:rPr lang="fr-FR" dirty="0"/>
              <a:t>, not all </a:t>
            </a:r>
            <a:r>
              <a:rPr lang="fr-FR" dirty="0" err="1"/>
              <a:t>companies</a:t>
            </a:r>
            <a:r>
              <a:rPr lang="fr-FR" dirty="0"/>
              <a:t> can </a:t>
            </a:r>
            <a:r>
              <a:rPr lang="fr-FR" dirty="0" err="1"/>
              <a:t>provide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benefits</a:t>
            </a:r>
            <a:endParaRPr lang="fr-FR" dirty="0"/>
          </a:p>
          <a:p>
            <a:pPr>
              <a:lnSpc>
                <a:spcPct val="250000"/>
              </a:lnSpc>
            </a:pPr>
            <a:r>
              <a:rPr lang="fr-FR" dirty="0"/>
              <a:t>If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 for a </a:t>
            </a:r>
            <a:r>
              <a:rPr lang="fr-FR" dirty="0" err="1"/>
              <a:t>blue</a:t>
            </a:r>
            <a:r>
              <a:rPr lang="fr-FR" dirty="0"/>
              <a:t>-chip </a:t>
            </a:r>
            <a:r>
              <a:rPr lang="fr-FR" dirty="0" err="1"/>
              <a:t>company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lucky</a:t>
            </a:r>
            <a:endParaRPr lang="fr-FR" dirty="0"/>
          </a:p>
          <a:p>
            <a:pPr>
              <a:lnSpc>
                <a:spcPct val="250000"/>
              </a:lnSpc>
            </a:pPr>
            <a:r>
              <a:rPr lang="fr-FR" dirty="0"/>
              <a:t>Even more </a:t>
            </a:r>
            <a:r>
              <a:rPr lang="fr-FR" dirty="0" err="1"/>
              <a:t>so</a:t>
            </a:r>
            <a:r>
              <a:rPr lang="fr-FR" dirty="0"/>
              <a:t> if the employer </a:t>
            </a:r>
            <a:r>
              <a:rPr lang="fr-FR" dirty="0" err="1"/>
              <a:t>needs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badly</a:t>
            </a:r>
            <a:endParaRPr lang="fr-FR" dirty="0"/>
          </a:p>
          <a:p>
            <a:pPr>
              <a:lnSpc>
                <a:spcPct val="250000"/>
              </a:lnSpc>
            </a:pPr>
            <a:r>
              <a:rPr lang="fr-FR" dirty="0" err="1"/>
              <a:t>Then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can </a:t>
            </a:r>
            <a:r>
              <a:rPr lang="fr-FR" dirty="0" err="1"/>
              <a:t>negociate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benefits</a:t>
            </a:r>
            <a:r>
              <a:rPr lang="fr-FR" dirty="0"/>
              <a:t> and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perks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56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30940-EDFD-A8D8-4DCC-977DFAB5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benefits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healthcare</a:t>
            </a:r>
            <a:r>
              <a:rPr lang="fr-FR" dirty="0"/>
              <a:t> </a:t>
            </a:r>
            <a:r>
              <a:rPr lang="fr-FR" dirty="0" err="1"/>
              <a:t>coverage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937B2-D2A8-39C1-6FF4-44831A4A0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fr-FR" b="1" u="sng" dirty="0" err="1"/>
              <a:t>Two</a:t>
            </a:r>
            <a:r>
              <a:rPr lang="fr-FR" b="1" u="sng" dirty="0"/>
              <a:t> </a:t>
            </a:r>
            <a:r>
              <a:rPr lang="fr-FR" b="1" u="sng" dirty="0" err="1"/>
              <a:t>categories</a:t>
            </a:r>
            <a:r>
              <a:rPr lang="fr-FR" b="1" u="sng" dirty="0"/>
              <a:t> of people are </a:t>
            </a:r>
            <a:r>
              <a:rPr lang="fr-FR" b="1" u="sng" dirty="0" err="1"/>
              <a:t>eligible</a:t>
            </a:r>
            <a:r>
              <a:rPr lang="fr-FR" b="1" u="sng" dirty="0"/>
              <a:t> for </a:t>
            </a:r>
            <a:r>
              <a:rPr lang="fr-FR" b="1" u="sng" dirty="0" err="1"/>
              <a:t>federal</a:t>
            </a:r>
            <a:r>
              <a:rPr lang="fr-FR" b="1" u="sng" dirty="0"/>
              <a:t> programs :</a:t>
            </a:r>
          </a:p>
          <a:p>
            <a:pPr>
              <a:lnSpc>
                <a:spcPct val="200000"/>
              </a:lnSpc>
            </a:pPr>
            <a:r>
              <a:rPr lang="fr-FR" b="1" dirty="0"/>
              <a:t>The </a:t>
            </a:r>
            <a:r>
              <a:rPr lang="fr-FR" b="1" dirty="0" err="1"/>
              <a:t>elderly</a:t>
            </a:r>
            <a:r>
              <a:rPr lang="fr-FR" b="1" dirty="0"/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are over 65, who have worked legally: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Medicare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covers half of the health bills (</a:t>
            </a:r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factures de </a:t>
            </a:r>
            <a:r>
              <a:rPr lang="en-GB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destitute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eligible for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Medicaid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56595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E77C96-6300-1A7C-6AED-8DC96CC5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</a:t>
            </a:r>
            <a:r>
              <a:rPr lang="fr-FR" u="sng" dirty="0"/>
              <a:t>not</a:t>
            </a:r>
            <a:r>
              <a:rPr lang="fr-FR" dirty="0"/>
              <a:t> </a:t>
            </a:r>
            <a:r>
              <a:rPr lang="fr-FR" dirty="0" err="1"/>
              <a:t>benefit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healthcare</a:t>
            </a:r>
            <a:r>
              <a:rPr lang="fr-FR" dirty="0"/>
              <a:t> </a:t>
            </a:r>
            <a:r>
              <a:rPr lang="fr-FR" dirty="0" err="1"/>
              <a:t>coverage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4B81C-DF08-6CAF-CCD6-2E322C83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lose </a:t>
            </a:r>
            <a:r>
              <a:rPr lang="fr-FR" dirty="0" err="1"/>
              <a:t>their</a:t>
            </a:r>
            <a:r>
              <a:rPr lang="fr-FR" dirty="0"/>
              <a:t> jobs</a:t>
            </a:r>
          </a:p>
          <a:p>
            <a:pPr>
              <a:lnSpc>
                <a:spcPct val="200000"/>
              </a:lnSpc>
            </a:pP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 for </a:t>
            </a:r>
            <a:r>
              <a:rPr lang="fr-FR" dirty="0" err="1"/>
              <a:t>small</a:t>
            </a:r>
            <a:r>
              <a:rPr lang="fr-FR" dirty="0"/>
              <a:t> </a:t>
            </a:r>
            <a:r>
              <a:rPr lang="fr-FR" dirty="0" err="1"/>
              <a:t>outfits</a:t>
            </a:r>
            <a:r>
              <a:rPr lang="fr-FR" dirty="0"/>
              <a:t> (a </a:t>
            </a:r>
            <a:r>
              <a:rPr lang="fr-FR" dirty="0" err="1"/>
              <a:t>modest</a:t>
            </a:r>
            <a:r>
              <a:rPr lang="fr-FR" dirty="0"/>
              <a:t> employer can </a:t>
            </a:r>
            <a:r>
              <a:rPr lang="fr-FR" dirty="0" err="1"/>
              <a:t>hardly</a:t>
            </a:r>
            <a:r>
              <a:rPr lang="fr-FR" dirty="0"/>
              <a:t> </a:t>
            </a:r>
            <a:r>
              <a:rPr lang="fr-FR" dirty="0" err="1"/>
              <a:t>provide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</a:t>
            </a:r>
            <a:r>
              <a:rPr lang="fr-FR" dirty="0" err="1"/>
              <a:t>benefits</a:t>
            </a:r>
            <a:r>
              <a:rPr lang="fr-FR" dirty="0"/>
              <a:t>)</a:t>
            </a:r>
          </a:p>
          <a:p>
            <a:pPr>
              <a:lnSpc>
                <a:spcPct val="200000"/>
              </a:lnSpc>
            </a:pP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are self-</a:t>
            </a:r>
            <a:r>
              <a:rPr lang="fr-FR" dirty="0" err="1"/>
              <a:t>employed</a:t>
            </a:r>
            <a:endParaRPr lang="fr-FR" dirty="0"/>
          </a:p>
          <a:p>
            <a:pPr>
              <a:lnSpc>
                <a:spcPct val="200000"/>
              </a:lnSpc>
            </a:pPr>
            <a:r>
              <a:rPr lang="fr-FR" dirty="0"/>
              <a:t>So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are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professions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professions </a:t>
            </a:r>
            <a:r>
              <a:rPr lang="en-GB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libérales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with some money in the bank, you are fine and you will probably get yourself a private health insurance. </a:t>
            </a:r>
          </a:p>
          <a:p>
            <a:pPr>
              <a:lnSpc>
                <a:spcPct val="200000"/>
              </a:lnSpc>
            </a:pPr>
            <a:r>
              <a:rPr lang="fr-FR" dirty="0" err="1"/>
              <a:t>Otherwise</a:t>
            </a:r>
            <a:r>
              <a:rPr lang="fr-FR" dirty="0"/>
              <a:t>, </a:t>
            </a:r>
            <a:r>
              <a:rPr lang="fr-FR" dirty="0" err="1"/>
              <a:t>medical</a:t>
            </a:r>
            <a:r>
              <a:rPr lang="fr-FR" dirty="0"/>
              <a:t> bills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cost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 fortune and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run up </a:t>
            </a:r>
            <a:r>
              <a:rPr lang="fr-FR" dirty="0" err="1"/>
              <a:t>enormous</a:t>
            </a:r>
            <a:r>
              <a:rPr lang="fr-FR" dirty="0"/>
              <a:t> </a:t>
            </a:r>
            <a:r>
              <a:rPr lang="fr-FR" dirty="0" err="1"/>
              <a:t>debts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68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2725E-D94F-853A-E726-21D8DD0D6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Consequence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1ABA07-1BAA-709A-4CED-A1B7BE413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dirty="0"/>
              <a:t>A high proportion  of the </a:t>
            </a:r>
            <a:r>
              <a:rPr lang="fr-FR" dirty="0" err="1"/>
              <a:t>working</a:t>
            </a:r>
            <a:r>
              <a:rPr lang="fr-FR" dirty="0"/>
              <a:t> </a:t>
            </a:r>
            <a:r>
              <a:rPr lang="fr-FR" dirty="0" err="1"/>
              <a:t>poor</a:t>
            </a:r>
            <a:r>
              <a:rPr lang="fr-FR" dirty="0"/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en-GB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get a health insurance</a:t>
            </a:r>
            <a:r>
              <a:rPr lang="fr-FR" dirty="0">
                <a:effectLst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fr-FR" dirty="0"/>
              <a:t>SO, to </a:t>
            </a:r>
            <a:r>
              <a:rPr lang="fr-FR" dirty="0" err="1"/>
              <a:t>reduce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medical</a:t>
            </a:r>
            <a:r>
              <a:rPr lang="fr-FR" dirty="0"/>
              <a:t> bills</a:t>
            </a:r>
          </a:p>
          <a:p>
            <a:pPr lvl="1">
              <a:lnSpc>
                <a:spcPct val="200000"/>
              </a:lnSpc>
            </a:pP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save</a:t>
            </a:r>
            <a:r>
              <a:rPr lang="fr-FR" dirty="0"/>
              <a:t> on </a:t>
            </a:r>
            <a:r>
              <a:rPr lang="fr-FR" dirty="0" err="1"/>
              <a:t>healthcare</a:t>
            </a:r>
            <a:r>
              <a:rPr lang="fr-FR" dirty="0"/>
              <a:t> </a:t>
            </a:r>
            <a:r>
              <a:rPr lang="fr-FR" dirty="0" err="1"/>
              <a:t>expenses</a:t>
            </a:r>
            <a:endParaRPr lang="fr-FR" dirty="0"/>
          </a:p>
          <a:p>
            <a:pPr lvl="1">
              <a:lnSpc>
                <a:spcPct val="200000"/>
              </a:lnSpc>
            </a:pPr>
            <a:r>
              <a:rPr lang="fr-FR" dirty="0" err="1"/>
              <a:t>Overlooking</a:t>
            </a:r>
            <a:r>
              <a:rPr lang="fr-FR" dirty="0"/>
              <a:t> </a:t>
            </a:r>
            <a:r>
              <a:rPr lang="fr-FR" dirty="0" err="1"/>
              <a:t>prevention</a:t>
            </a:r>
            <a:r>
              <a:rPr lang="fr-FR" dirty="0"/>
              <a:t> (cancer screening, </a:t>
            </a:r>
            <a:r>
              <a:rPr lang="fr-FR" dirty="0" err="1"/>
              <a:t>etc</a:t>
            </a:r>
            <a:r>
              <a:rPr lang="fr-FR" dirty="0"/>
              <a:t>)</a:t>
            </a:r>
          </a:p>
          <a:p>
            <a:pPr lvl="1">
              <a:lnSpc>
                <a:spcPct val="200000"/>
              </a:lnSpc>
            </a:pPr>
            <a:r>
              <a:rPr lang="fr-FR" dirty="0" err="1"/>
              <a:t>ending</a:t>
            </a:r>
            <a:r>
              <a:rPr lang="fr-FR" dirty="0"/>
              <a:t> up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getting really sick… and paying huge medical fees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889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12667-48C9-545D-6904-469C1E5B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Solution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F08516-FCAA-9F36-210E-900467B34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83636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485</Words>
  <Application>Microsoft Macintosh PowerPoint</Application>
  <PresentationFormat>Grand écran</PresentationFormat>
  <Paragraphs>54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Thème Office</vt:lpstr>
      <vt:lpstr>HEALTHCARE SYSTEM IN THE USA</vt:lpstr>
      <vt:lpstr>What it is not</vt:lpstr>
      <vt:lpstr>Who benefits from healthcare coverage?</vt:lpstr>
      <vt:lpstr>Présentation PowerPoint</vt:lpstr>
      <vt:lpstr>Présentation PowerPoint</vt:lpstr>
      <vt:lpstr>Who else benefits from healthcare coverage?</vt:lpstr>
      <vt:lpstr>Who does not benefit from healthcare coverage?</vt:lpstr>
      <vt:lpstr>Consequence</vt:lpstr>
      <vt:lpstr>Solution ?</vt:lpstr>
      <vt:lpstr>Obamacare</vt:lpstr>
      <vt:lpstr>After Obama came …</vt:lpstr>
      <vt:lpstr>After Trump was elected in 2016…</vt:lpstr>
      <vt:lpstr>Figures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Françoise Richard</dc:creator>
  <cp:lastModifiedBy>Françoise Richard</cp:lastModifiedBy>
  <cp:revision>12</cp:revision>
  <dcterms:created xsi:type="dcterms:W3CDTF">2024-05-26T14:59:42Z</dcterms:created>
  <dcterms:modified xsi:type="dcterms:W3CDTF">2025-06-04T08:31:39Z</dcterms:modified>
</cp:coreProperties>
</file>