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690"/>
  </p:normalViewPr>
  <p:slideViewPr>
    <p:cSldViewPr snapToGrid="0">
      <p:cViewPr varScale="1">
        <p:scale>
          <a:sx n="138" d="100"/>
          <a:sy n="138" d="100"/>
        </p:scale>
        <p:origin x="1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4B464-0CC9-80FB-C314-7CDF3C36F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5D95EA-D352-A18C-DA14-8F934D844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4369E8-51DA-7C0E-99A4-1D221498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EB50-FAE3-6640-8301-A03BA4D492A4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C036D-3843-CFF1-6C8A-757D9CED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C39E0B-6552-9D30-03AC-924DC701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01-A725-344F-AE0C-4C8101730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88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A5B87-4427-11DC-BD51-4DEA88FC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3EAB35-E76C-9E76-7294-370920E5D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1700FF-EB3F-59B1-171C-03DA8F9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EB50-FAE3-6640-8301-A03BA4D492A4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5603A6-80E7-8B8E-2F66-0DC30792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F6B29F-59DC-9394-56C7-73A8470F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01-A725-344F-AE0C-4C8101730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00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7CB58C-8A3E-A642-1F18-C10319C3D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BB04DE-CBB4-9CCC-4E48-E06BAA515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0AAFCF-7348-8EFE-EA54-B37C12A4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EB50-FAE3-6640-8301-A03BA4D492A4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5309C0-4518-098F-8E19-A2FA5DC4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4CC87F-B51F-3235-39D2-F9B6F643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01-A725-344F-AE0C-4C8101730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33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4C153-EF93-06D5-7741-6547D53A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AA0BA6-F28C-1AA6-79D5-5BA545A4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4DE164-539E-E14B-31F2-FF1751C3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EB50-FAE3-6640-8301-A03BA4D492A4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FDBA2D-3179-30B3-8D46-ECDEA34F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19DC5-F297-02BF-8FBE-77B80A02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01-A725-344F-AE0C-4C8101730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8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BDBAF-47EF-1DC5-01C8-64F10214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EB9649-C16C-0F21-17CB-747FBAA6A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9E6C7C-B04C-58E4-9F5F-D568B88C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EB50-FAE3-6640-8301-A03BA4D492A4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5D4914-9CE8-CB47-DCAB-39B085BE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6C4D87-48B8-D025-8A01-0C0B04F3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01-A725-344F-AE0C-4C8101730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56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DF8AC-7499-F039-AC10-02300F0A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06A44E-989E-D852-F1C5-8CAD1278A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73A15F-F219-19CB-875F-D5FB395AE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AD75D8-A981-DE7E-D46E-5A8EEEEF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EB50-FAE3-6640-8301-A03BA4D492A4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7D01F0-4597-873E-6690-D9A000A5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743ADD-E01B-5E49-9E22-737B8607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01-A725-344F-AE0C-4C8101730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79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1F40B-E9ED-0E58-ADE5-ACED74B7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F428B4-5D25-DC39-D861-A8A52A8C8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A35CBF-9B73-C1DD-D737-4BF9BC0EE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F2C178-8063-CD69-2908-BF1426E72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CFB909-B445-8A06-8AA6-35CB74D60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4A7376-AE81-1C18-415D-799BBBB0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EB50-FAE3-6640-8301-A03BA4D492A4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B2A734-26B9-CF37-0FE6-5CEC13CB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799A90-7F07-BC63-1F98-737CE073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01-A725-344F-AE0C-4C8101730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8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9AB89-8D79-CEB1-8CE0-75E6F46A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25E773-64F4-B997-DF00-E93E1DE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EB50-FAE3-6640-8301-A03BA4D492A4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713988-D002-462B-688F-C91BFFE8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1BC3FC-E196-AED7-3D86-4C3B22D3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01-A725-344F-AE0C-4C8101730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42449A-F2D8-1CDF-A751-DA2DC07F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EB50-FAE3-6640-8301-A03BA4D492A4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D43F4A-32EF-3191-E260-D6D9581E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9F41CE-BAE3-E11E-596C-EF2EA7B8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01-A725-344F-AE0C-4C8101730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8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0EE87-AB07-F2AC-9BFF-F484C4E5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C5AF61-5BC1-F9F9-0C83-E3D1ED234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7B7B95-8BB6-A12D-A4E6-22AC74D0C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F4561E-4E13-0EE7-F706-EAEC8210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EB50-FAE3-6640-8301-A03BA4D492A4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CABA5B-91D7-2535-0D06-0A531610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8187B1-1190-81CD-B949-57AE1147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01-A725-344F-AE0C-4C8101730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42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82B2F-D99E-C7CF-266C-B3D65E4E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562BA8-D74B-0E23-2AB8-78967F606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B3F7E3-18D0-CE69-A0EC-E720AECCF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AFC415-A014-03B6-EE0E-D5953DCC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EB50-FAE3-6640-8301-A03BA4D492A4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BD88E4-73CF-11E4-A198-9644C48F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131591-A8B7-A15F-23E2-DA0F0CAD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01-A725-344F-AE0C-4C8101730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07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6F944B-72EA-E6C7-6BCD-58E508E6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9530EA-BF23-7DA9-4F6F-B3172497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E7AAC2-C527-A178-9C9A-4217691FE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2EB50-FAE3-6640-8301-A03BA4D492A4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9398ED-58C5-16CC-7B3F-47D3C0A84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9432FF-3D51-1249-B52C-B924899AE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B1A01-A725-344F-AE0C-4C8101730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37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francoiserichard/Library/Group%20Containers/UBF8T346G9.ms/WebArchiveCopyPasteTempFiles/com.microsoft.Word/LrZjKsGas+ndO2ZpF3YLx8fWQICAgICAgICAgICAgICAgICAgICAgICAgICAgICAgICAgICAgICAgKTgf8HNPsOmtv6Y7oAAAAASUVORK5CYII=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E58EC-DFA4-2B3E-4761-95DB057C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THE US PRESIDENTIAL ELECTION</a:t>
            </a:r>
          </a:p>
        </p:txBody>
      </p:sp>
      <p:pic>
        <p:nvPicPr>
          <p:cNvPr id="4" name="dimg_6" descr="Why Democrats are donkeys and Republicans are elephants | CNN">
            <a:extLst>
              <a:ext uri="{FF2B5EF4-FFF2-40B4-BE49-F238E27FC236}">
                <a16:creationId xmlns:a16="http://schemas.microsoft.com/office/drawing/2014/main" id="{181E303B-65A4-C71F-198F-3347AE133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5" y="2194009"/>
            <a:ext cx="7046259" cy="3945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30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7500C-84EC-CF65-D75F-0ABAFC2C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You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win</a:t>
            </a:r>
            <a:r>
              <a:rPr lang="fr-FR" dirty="0"/>
              <a:t> the </a:t>
            </a:r>
            <a:r>
              <a:rPr lang="fr-FR" dirty="0" err="1"/>
              <a:t>popular</a:t>
            </a:r>
            <a:r>
              <a:rPr lang="fr-FR" dirty="0"/>
              <a:t> vote and lose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7C020371-1934-EC91-8F4C-66350320A4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win</a:t>
            </a:r>
            <a:r>
              <a:rPr lang="fr-FR" dirty="0"/>
              <a:t> </a:t>
            </a:r>
            <a:r>
              <a:rPr lang="fr-FR" dirty="0" err="1"/>
              <a:t>fewer</a:t>
            </a:r>
            <a:r>
              <a:rPr lang="fr-FR" dirty="0"/>
              <a:t> big states by large </a:t>
            </a:r>
            <a:r>
              <a:rPr lang="fr-FR" dirty="0" err="1"/>
              <a:t>margins</a:t>
            </a:r>
            <a:endParaRPr lang="fr-FR" dirty="0"/>
          </a:p>
          <a:p>
            <a:endParaRPr lang="fr-FR" dirty="0"/>
          </a:p>
          <a:p>
            <a:r>
              <a:rPr lang="fr-FR" dirty="0"/>
              <a:t>If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opponent</a:t>
            </a:r>
            <a:r>
              <a:rPr lang="fr-FR" dirty="0"/>
              <a:t> </a:t>
            </a:r>
            <a:r>
              <a:rPr lang="fr-FR" dirty="0" err="1"/>
              <a:t>wins</a:t>
            </a:r>
            <a:r>
              <a:rPr lang="fr-FR" dirty="0"/>
              <a:t> more big states,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more </a:t>
            </a:r>
            <a:r>
              <a:rPr lang="fr-FR" dirty="0" err="1"/>
              <a:t>electoral</a:t>
            </a:r>
            <a:r>
              <a:rPr lang="fr-FR" dirty="0"/>
              <a:t> votes, </a:t>
            </a:r>
            <a:r>
              <a:rPr lang="fr-FR" dirty="0" err="1"/>
              <a:t>thanks</a:t>
            </a:r>
            <a:r>
              <a:rPr lang="fr-FR" dirty="0"/>
              <a:t> to the « winner-</a:t>
            </a:r>
            <a:r>
              <a:rPr lang="fr-FR" dirty="0" err="1"/>
              <a:t>takes</a:t>
            </a:r>
            <a:r>
              <a:rPr lang="fr-FR" dirty="0"/>
              <a:t>-all » system.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328A10A2-B22E-890E-6F6E-9D821ED0F776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4925860" cy="503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270</a:t>
            </a:r>
            <a:r>
              <a:rPr lang="fr-FR" sz="6000" dirty="0"/>
              <a:t>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err="1"/>
              <a:t>is</a:t>
            </a:r>
            <a:r>
              <a:rPr lang="fr-FR" dirty="0"/>
              <a:t> the « </a:t>
            </a:r>
            <a:r>
              <a:rPr lang="fr-FR" dirty="0" err="1"/>
              <a:t>magic</a:t>
            </a:r>
            <a:r>
              <a:rPr lang="fr-FR" dirty="0"/>
              <a:t> </a:t>
            </a:r>
            <a:r>
              <a:rPr lang="fr-FR" dirty="0" err="1"/>
              <a:t>number</a:t>
            </a:r>
            <a:endParaRPr lang="fr-FR" dirty="0"/>
          </a:p>
          <a:p>
            <a:pPr marL="514350" indent="-514350" algn="ctr">
              <a:buAutoNum type="arabicPlain" startAt="270"/>
            </a:pPr>
            <a:endParaRPr lang="fr-FR" dirty="0"/>
          </a:p>
          <a:p>
            <a:pPr marL="514350" indent="-514350" algn="ctr">
              <a:buAutoNum type="arabicPlain" startAt="270"/>
            </a:pPr>
            <a:endParaRPr lang="fr-FR" dirty="0"/>
          </a:p>
          <a:p>
            <a:pPr marL="514350" indent="-514350" algn="ctr">
              <a:buAutoNum type="arabicPlain" startAt="270"/>
            </a:pPr>
            <a:endParaRPr lang="fr-FR" dirty="0"/>
          </a:p>
          <a:p>
            <a:pPr marL="514350" indent="-514350" algn="ctr">
              <a:buAutoNum type="arabicPlain" startAt="270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82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2E628-D9B3-3AA1-F7B4-28838CFF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Inauguration Day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A396B9-0986-9048-3B0D-C980C2014D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: The </a:t>
            </a:r>
            <a:r>
              <a:rPr lang="fr-FR" dirty="0" err="1"/>
              <a:t>day</a:t>
            </a:r>
            <a:r>
              <a:rPr lang="fr-FR" dirty="0"/>
              <a:t> the </a:t>
            </a:r>
            <a:r>
              <a:rPr lang="fr-FR" dirty="0" err="1"/>
              <a:t>President-elect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sworn</a:t>
            </a:r>
            <a:r>
              <a:rPr lang="fr-FR" dirty="0"/>
              <a:t> in</a:t>
            </a:r>
          </a:p>
          <a:p>
            <a:r>
              <a:rPr lang="fr-FR" dirty="0" err="1"/>
              <a:t>Where</a:t>
            </a:r>
            <a:r>
              <a:rPr lang="fr-FR" dirty="0"/>
              <a:t>: </a:t>
            </a:r>
            <a:r>
              <a:rPr lang="fr-FR" dirty="0" err="1"/>
              <a:t>outside</a:t>
            </a:r>
            <a:r>
              <a:rPr lang="fr-FR" dirty="0"/>
              <a:t> the Capitol</a:t>
            </a:r>
          </a:p>
          <a:p>
            <a:r>
              <a:rPr lang="fr-FR" dirty="0" err="1"/>
              <a:t>When</a:t>
            </a:r>
            <a:r>
              <a:rPr lang="fr-FR" dirty="0"/>
              <a:t>: On </a:t>
            </a:r>
            <a:r>
              <a:rPr lang="fr-FR" dirty="0" err="1"/>
              <a:t>January</a:t>
            </a:r>
            <a:r>
              <a:rPr lang="fr-FR" dirty="0"/>
              <a:t> 20th </a:t>
            </a:r>
          </a:p>
          <a:p>
            <a:r>
              <a:rPr lang="fr-FR" dirty="0"/>
              <a:t>How: the Chief Justice of the Supreme Court </a:t>
            </a:r>
            <a:r>
              <a:rPr lang="fr-FR" dirty="0" err="1"/>
              <a:t>makes</a:t>
            </a:r>
            <a:r>
              <a:rPr lang="fr-FR" dirty="0"/>
              <a:t> the new </a:t>
            </a:r>
            <a:r>
              <a:rPr lang="fr-FR" dirty="0" err="1"/>
              <a:t>president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declaration</a:t>
            </a:r>
            <a:r>
              <a:rPr lang="fr-FR" dirty="0"/>
              <a:t> (the </a:t>
            </a:r>
            <a:r>
              <a:rPr lang="fr-FR" dirty="0" err="1"/>
              <a:t>oath</a:t>
            </a:r>
            <a:r>
              <a:rPr lang="fr-FR" dirty="0"/>
              <a:t> of office)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3B2A011-1E7D-D16A-8B65-453FAE39E5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i="1" dirty="0"/>
              <a:t>I do </a:t>
            </a:r>
            <a:r>
              <a:rPr lang="fr-FR" sz="3200" i="1" dirty="0" err="1"/>
              <a:t>solemnly</a:t>
            </a:r>
            <a:r>
              <a:rPr lang="fr-FR" sz="3200" i="1" dirty="0"/>
              <a:t> </a:t>
            </a:r>
            <a:r>
              <a:rPr lang="fr-FR" sz="3200" i="1" dirty="0" err="1"/>
              <a:t>swear</a:t>
            </a:r>
            <a:r>
              <a:rPr lang="fr-FR" sz="3200" i="1" dirty="0"/>
              <a:t> </a:t>
            </a:r>
            <a:r>
              <a:rPr lang="fr-FR" sz="3200" i="1" dirty="0" err="1"/>
              <a:t>that</a:t>
            </a:r>
            <a:r>
              <a:rPr lang="fr-FR" sz="3200" i="1" dirty="0"/>
              <a:t> I </a:t>
            </a:r>
            <a:r>
              <a:rPr lang="fr-FR" sz="3200" i="1" dirty="0" err="1"/>
              <a:t>will</a:t>
            </a:r>
            <a:r>
              <a:rPr lang="fr-FR" sz="3200" i="1" dirty="0"/>
              <a:t> </a:t>
            </a:r>
            <a:r>
              <a:rPr lang="fr-FR" sz="3200" i="1" dirty="0" err="1"/>
              <a:t>faithfully</a:t>
            </a:r>
            <a:r>
              <a:rPr lang="fr-FR" sz="3200" i="1" dirty="0"/>
              <a:t> </a:t>
            </a:r>
            <a:r>
              <a:rPr lang="fr-FR" sz="3200" i="1" dirty="0" err="1"/>
              <a:t>execute</a:t>
            </a:r>
            <a:r>
              <a:rPr lang="fr-FR" sz="3200" i="1" dirty="0"/>
              <a:t> the Office of </a:t>
            </a:r>
            <a:r>
              <a:rPr lang="fr-FR" sz="3200" i="1" dirty="0" err="1"/>
              <a:t>President</a:t>
            </a:r>
            <a:r>
              <a:rPr lang="fr-FR" sz="3200" i="1" dirty="0"/>
              <a:t> of the United States, and </a:t>
            </a:r>
            <a:r>
              <a:rPr lang="fr-FR" sz="3200" i="1" dirty="0" err="1"/>
              <a:t>will</a:t>
            </a:r>
            <a:r>
              <a:rPr lang="fr-FR" sz="3200" i="1" dirty="0"/>
              <a:t>, to the best of </a:t>
            </a:r>
            <a:r>
              <a:rPr lang="fr-FR" sz="3200" i="1" dirty="0" err="1"/>
              <a:t>my</a:t>
            </a:r>
            <a:r>
              <a:rPr lang="fr-FR" sz="3200" i="1" dirty="0"/>
              <a:t> </a:t>
            </a:r>
            <a:r>
              <a:rPr lang="fr-FR" sz="3200" i="1" dirty="0" err="1"/>
              <a:t>ability</a:t>
            </a:r>
            <a:r>
              <a:rPr lang="fr-FR" sz="3200" i="1" dirty="0"/>
              <a:t>, </a:t>
            </a:r>
            <a:r>
              <a:rPr lang="fr-FR" sz="3200" i="1" dirty="0" err="1"/>
              <a:t>preserve</a:t>
            </a:r>
            <a:r>
              <a:rPr lang="fr-FR" sz="3200" i="1" dirty="0"/>
              <a:t>, </a:t>
            </a:r>
            <a:r>
              <a:rPr lang="fr-FR" sz="3200" i="1" dirty="0" err="1"/>
              <a:t>protect</a:t>
            </a:r>
            <a:r>
              <a:rPr lang="fr-FR" sz="3200" i="1" dirty="0"/>
              <a:t>, and </a:t>
            </a:r>
            <a:r>
              <a:rPr lang="fr-FR" sz="3200" i="1" dirty="0" err="1"/>
              <a:t>defend</a:t>
            </a:r>
            <a:r>
              <a:rPr lang="fr-FR" sz="3200" i="1" dirty="0"/>
              <a:t> the Constitution of the United States »</a:t>
            </a:r>
          </a:p>
        </p:txBody>
      </p:sp>
    </p:spTree>
    <p:extLst>
      <p:ext uri="{BB962C8B-B14F-4D97-AF65-F5344CB8AC3E}">
        <p14:creationId xmlns:p14="http://schemas.microsoft.com/office/powerpoint/2010/main" val="35464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7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E1396-2E9A-11EC-5BF7-CD03B7E4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Oath</a:t>
            </a:r>
            <a:r>
              <a:rPr lang="fr-FR" dirty="0"/>
              <a:t> of office</a:t>
            </a:r>
          </a:p>
        </p:txBody>
      </p:sp>
      <p:pic>
        <p:nvPicPr>
          <p:cNvPr id="10242" name="Picture 2" descr="Presidential oath of office: Read the full text and learn the history for  Biden inauguration - ABC7 San Francisco">
            <a:extLst>
              <a:ext uri="{FF2B5EF4-FFF2-40B4-BE49-F238E27FC236}">
                <a16:creationId xmlns:a16="http://schemas.microsoft.com/office/drawing/2014/main" id="{5FD70223-7447-6D0D-1EB3-8571A6216C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53" y="2400805"/>
            <a:ext cx="4721911" cy="26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naugural Address by President Joseph R. Biden, Jr. - U.S. Embassy in Israel">
            <a:extLst>
              <a:ext uri="{FF2B5EF4-FFF2-40B4-BE49-F238E27FC236}">
                <a16:creationId xmlns:a16="http://schemas.microsoft.com/office/drawing/2014/main" id="{F6399478-77CC-7195-83B8-6A349BE53C1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2400805"/>
            <a:ext cx="4909135" cy="26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2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E45E5-C266-258B-B467-8FED1255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… A LONG, COMPLEX PROCESS</a:t>
            </a:r>
          </a:p>
        </p:txBody>
      </p:sp>
      <p:pic>
        <p:nvPicPr>
          <p:cNvPr id="6" name="Espace réservé du contenu 5" descr="Une image contenant texte, capture d’écran, Impression, journal&#10;&#10;Description générée automatiquement">
            <a:extLst>
              <a:ext uri="{FF2B5EF4-FFF2-40B4-BE49-F238E27FC236}">
                <a16:creationId xmlns:a16="http://schemas.microsoft.com/office/drawing/2014/main" id="{A51F413D-F082-3AF6-55AB-C45FCB28E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017" y="1825625"/>
            <a:ext cx="6057966" cy="4351338"/>
          </a:xfrm>
        </p:spPr>
      </p:pic>
    </p:spTree>
    <p:extLst>
      <p:ext uri="{BB962C8B-B14F-4D97-AF65-F5344CB8AC3E}">
        <p14:creationId xmlns:p14="http://schemas.microsoft.com/office/powerpoint/2010/main" val="246437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8236DB6-BE73-222B-8114-8DB6112C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RUN-UP TO THE ELECTION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B3E64C4-B323-DB07-F8DF-717AAF2E31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z="1800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the primaries: select the candidate of each party </a:t>
            </a:r>
          </a:p>
          <a:p>
            <a:pPr marL="0" indent="0">
              <a:buNone/>
            </a:pPr>
            <a:endParaRPr lang="en-GB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GB" sz="1800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the national conventions</a:t>
            </a:r>
            <a:r>
              <a:rPr lang="fr-FR" sz="2000" dirty="0">
                <a:effectLst/>
              </a:rPr>
              <a:t> </a:t>
            </a:r>
            <a:r>
              <a:rPr lang="fr-FR" sz="2000" dirty="0">
                <a:latin typeface="Tahoma" panose="020B0604030504040204" pitchFamily="34" charset="0"/>
                <a:ea typeface="Times New Roman" panose="02020603050405020304" pitchFamily="18" charset="0"/>
              </a:rPr>
              <a:t>: </a:t>
            </a:r>
            <a:r>
              <a:rPr lang="en-GB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Each party officially chooses its final candidate.</a:t>
            </a:r>
            <a:r>
              <a:rPr lang="fr-FR" sz="2000" dirty="0">
                <a:effectLst/>
              </a:rPr>
              <a:t> </a:t>
            </a:r>
          </a:p>
          <a:p>
            <a:endParaRPr lang="fr-FR" dirty="0"/>
          </a:p>
        </p:txBody>
      </p:sp>
      <p:pic>
        <p:nvPicPr>
          <p:cNvPr id="1026" name="Picture 2" descr="Premium Vector | Cartoon a man and a woman running together">
            <a:extLst>
              <a:ext uri="{FF2B5EF4-FFF2-40B4-BE49-F238E27FC236}">
                <a16:creationId xmlns:a16="http://schemas.microsoft.com/office/drawing/2014/main" id="{35E39574-08BF-862C-32A7-44661932A0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2066364"/>
            <a:ext cx="4871312" cy="37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0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174CCCC-6755-1F69-F5FD-0D222B35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778679"/>
          </a:xfrm>
        </p:spPr>
        <p:txBody>
          <a:bodyPr/>
          <a:lstStyle/>
          <a:p>
            <a:pPr algn="ctr"/>
            <a:r>
              <a:rPr lang="fr-FR" dirty="0"/>
              <a:t>PRIMARIES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C2419BB-94BB-EB44-2B02-4B1F2D0A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5032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PRIMARIES AND CAUCUSES: </a:t>
            </a:r>
          </a:p>
          <a:p>
            <a:endParaRPr lang="fr-FR" dirty="0"/>
          </a:p>
          <a:p>
            <a:r>
              <a:rPr lang="fr-FR" dirty="0"/>
              <a:t>In the 6-9 </a:t>
            </a:r>
            <a:r>
              <a:rPr lang="fr-FR" dirty="0" err="1"/>
              <a:t>months</a:t>
            </a:r>
            <a:r>
              <a:rPr lang="fr-FR" dirty="0"/>
              <a:t> </a:t>
            </a:r>
            <a:r>
              <a:rPr lang="fr-FR" dirty="0" err="1"/>
              <a:t>prior</a:t>
            </a:r>
            <a:r>
              <a:rPr lang="fr-FR" dirty="0"/>
              <a:t> to the </a:t>
            </a:r>
            <a:r>
              <a:rPr lang="fr-FR" dirty="0" err="1"/>
              <a:t>election</a:t>
            </a:r>
            <a:r>
              <a:rPr lang="fr-FR" dirty="0"/>
              <a:t>, </a:t>
            </a:r>
            <a:r>
              <a:rPr lang="fr-FR" dirty="0" err="1"/>
              <a:t>each</a:t>
            </a:r>
            <a:r>
              <a:rPr lang="fr-FR" dirty="0"/>
              <a:t> state </a:t>
            </a:r>
            <a:r>
              <a:rPr lang="fr-FR" dirty="0" err="1"/>
              <a:t>organizes</a:t>
            </a:r>
            <a:r>
              <a:rPr lang="fr-FR" dirty="0"/>
              <a:t> a vote to select the candidate of </a:t>
            </a:r>
            <a:r>
              <a:rPr lang="fr-FR" dirty="0" err="1"/>
              <a:t>each</a:t>
            </a:r>
            <a:r>
              <a:rPr lang="fr-FR" dirty="0"/>
              <a:t> party:</a:t>
            </a:r>
          </a:p>
          <a:p>
            <a:endParaRPr lang="fr-FR" dirty="0"/>
          </a:p>
          <a:p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caucuses</a:t>
            </a:r>
            <a:r>
              <a:rPr lang="fr-FR" dirty="0"/>
              <a:t> (</a:t>
            </a:r>
            <a:r>
              <a:rPr lang="fr-FR" dirty="0" err="1"/>
              <a:t>durings</a:t>
            </a:r>
            <a:r>
              <a:rPr lang="fr-FR" dirty="0"/>
              <a:t> meetings </a:t>
            </a:r>
            <a:r>
              <a:rPr lang="fr-FR" dirty="0" err="1"/>
              <a:t>organized</a:t>
            </a:r>
            <a:r>
              <a:rPr lang="fr-FR" dirty="0"/>
              <a:t> by the party)</a:t>
            </a:r>
          </a:p>
          <a:p>
            <a:endParaRPr lang="fr-FR" dirty="0"/>
          </a:p>
          <a:p>
            <a:r>
              <a:rPr lang="fr-FR" dirty="0"/>
              <a:t>Or </a:t>
            </a:r>
            <a:r>
              <a:rPr lang="fr-FR" dirty="0" err="1"/>
              <a:t>primaries</a:t>
            </a:r>
            <a:r>
              <a:rPr lang="fr-FR" dirty="0"/>
              <a:t> (</a:t>
            </a:r>
            <a:r>
              <a:rPr lang="fr-FR" dirty="0" err="1"/>
              <a:t>elections</a:t>
            </a:r>
            <a:r>
              <a:rPr lang="fr-FR" dirty="0"/>
              <a:t> </a:t>
            </a:r>
            <a:r>
              <a:rPr lang="fr-FR" dirty="0" err="1"/>
              <a:t>organized</a:t>
            </a:r>
            <a:r>
              <a:rPr lang="fr-FR" dirty="0"/>
              <a:t> by the State </a:t>
            </a:r>
            <a:r>
              <a:rPr lang="fr-FR" dirty="0" err="1"/>
              <a:t>itself</a:t>
            </a:r>
            <a:r>
              <a:rPr lang="fr-FR" dirty="0"/>
              <a:t>)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72CBFBE6-864E-D4D6-DDD4-031B0A6706F3}"/>
              </a:ext>
            </a:extLst>
          </p:cNvPr>
          <p:cNvSpPr txBox="1">
            <a:spLocks/>
          </p:cNvSpPr>
          <p:nvPr/>
        </p:nvSpPr>
        <p:spPr>
          <a:xfrm flipH="1">
            <a:off x="-4962134" y="2049462"/>
            <a:ext cx="577334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endParaRPr lang="fr-FR" dirty="0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21E8BA7D-F0CE-B25B-FF7E-C8CE2B5D2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60" y="1622120"/>
            <a:ext cx="3557392" cy="22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E8AC67-1A52-4C63-8485-B620C42E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050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dirty="0">
                <a:latin typeface="Tahoma" panose="020B0604030504040204" pitchFamily="34" charset="0"/>
                <a:ea typeface="Times New Roman" panose="02020603050405020304" pitchFamily="18" charset="0"/>
              </a:rPr>
              <a:t>Each party officially chooses its final candidate.</a:t>
            </a:r>
            <a:r>
              <a:rPr lang="fr-FR" sz="2400" dirty="0">
                <a:effectLst/>
              </a:rPr>
              <a:t> </a:t>
            </a:r>
          </a:p>
          <a:p>
            <a:endParaRPr lang="fr-FR" sz="2400" dirty="0">
              <a:effectLst/>
            </a:endParaRPr>
          </a:p>
          <a:p>
            <a:r>
              <a:rPr lang="en-GB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Noisy events in the summer</a:t>
            </a:r>
          </a:p>
          <a:p>
            <a:endParaRPr lang="en-GB" sz="2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presidential candidate has chosen a </a:t>
            </a:r>
            <a:r>
              <a:rPr lang="en-GB" sz="24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running mate </a:t>
            </a:r>
            <a:r>
              <a:rPr lang="en-GB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who will also be ratified for vice-president.  (= Ticket)</a:t>
            </a:r>
          </a:p>
          <a:p>
            <a:endParaRPr lang="en-GB" sz="2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platform must be approved</a:t>
            </a:r>
          </a:p>
          <a:p>
            <a:endParaRPr lang="fr-FR" sz="2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Candidate's </a:t>
            </a:r>
            <a:r>
              <a:rPr lang="en-GB" sz="24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acceptance speech </a:t>
            </a:r>
            <a:endParaRPr lang="fr-FR" sz="2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3D7FC6-9887-2C0C-DFD1-C070B1D61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626301"/>
            <a:ext cx="3932237" cy="5242687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endParaRPr lang="fr-FR" sz="2800" dirty="0"/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THE NATIONAL CONVENTIONS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8814D98-11AA-F08D-7F62-B2C1DF76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57199"/>
            <a:ext cx="3935413" cy="345141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" name="Picture 2" descr="What's the deal with a contested convention, anyway? - POLITICO">
            <a:extLst>
              <a:ext uri="{FF2B5EF4-FFF2-40B4-BE49-F238E27FC236}">
                <a16:creationId xmlns:a16="http://schemas.microsoft.com/office/drawing/2014/main" id="{467ED603-ED48-AF30-E329-2E6102837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987425"/>
            <a:ext cx="3952669" cy="282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09E0D2B-18AA-2250-8C70-71AAA66F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8099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ELECTION DAY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AC46E6-61A3-7B9D-E8D7-ED7E65CCE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Held on the first Tuesday after the first Monday of November every leap year</a:t>
            </a:r>
            <a:r>
              <a:rPr lang="en-US" sz="2400" dirty="0">
                <a:effectLst/>
              </a:rPr>
              <a:t> (means it is never on Nov.1</a:t>
            </a:r>
            <a:r>
              <a:rPr lang="en-US" sz="2400" baseline="30000" dirty="0">
                <a:effectLst/>
              </a:rPr>
              <a:t>st</a:t>
            </a:r>
            <a:r>
              <a:rPr lang="en-US" sz="2400" dirty="0">
                <a:effectLst/>
              </a:rPr>
              <a:t>).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In 2024: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on Nov 5</a:t>
            </a:r>
            <a:endParaRPr lang="en-US" sz="2400" dirty="0"/>
          </a:p>
        </p:txBody>
      </p:sp>
      <p:pic>
        <p:nvPicPr>
          <p:cNvPr id="4098" name="Picture 2" descr="Man Looking at Clock and Calendar Stock Vector - Illustration of  dissappointed, boredom: 75638612">
            <a:extLst>
              <a:ext uri="{FF2B5EF4-FFF2-40B4-BE49-F238E27FC236}">
                <a16:creationId xmlns:a16="http://schemas.microsoft.com/office/drawing/2014/main" id="{A7817967-58D2-396E-E44F-1A61DE0955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" b="2862"/>
          <a:stretch/>
        </p:blipFill>
        <p:spPr bwMode="auto">
          <a:xfrm>
            <a:off x="6313615" y="1240076"/>
            <a:ext cx="4828970" cy="481437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A483F73B-850C-8C88-6397-F985C179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THIS IS A LEAP YEAR</a:t>
            </a:r>
            <a:br>
              <a:rPr lang="fr-FR" dirty="0"/>
            </a:br>
            <a:endParaRPr lang="fr-FR" dirty="0"/>
          </a:p>
        </p:txBody>
      </p:sp>
      <p:pic>
        <p:nvPicPr>
          <p:cNvPr id="5122" name="Picture 2" descr="Leap Year - Free animated GIF">
            <a:extLst>
              <a:ext uri="{FF2B5EF4-FFF2-40B4-BE49-F238E27FC236}">
                <a16:creationId xmlns:a16="http://schemas.microsoft.com/office/drawing/2014/main" id="{E35B18F1-9F77-9D25-18BB-E3BB96E96E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70+ Leap Year Graphic Stock Illustrations, Royalty-Free Vector Graphics &amp;  Clip Art - iStock">
            <a:extLst>
              <a:ext uri="{FF2B5EF4-FFF2-40B4-BE49-F238E27FC236}">
                <a16:creationId xmlns:a16="http://schemas.microsoft.com/office/drawing/2014/main" id="{C91853FE-505E-D3DA-6F18-C6DC37C822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200" y="2807494"/>
            <a:ext cx="3403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B9D17-A187-ABC4-6E87-40C9DCD7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PRINCIPLES OF THE ELECTION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51A320-915E-155D-A3D4-58AB594A4F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/>
            <a:r>
              <a:rPr lang="en-GB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This is a complicated system of </a:t>
            </a:r>
            <a:r>
              <a:rPr lang="en-GB" sz="24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indirect popular vote (suffrage </a:t>
            </a:r>
            <a:r>
              <a:rPr lang="en-GB" sz="2400" i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universel</a:t>
            </a:r>
            <a:r>
              <a:rPr lang="en-GB" sz="24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indirect).</a:t>
            </a:r>
          </a:p>
          <a:p>
            <a:pPr marL="228600"/>
            <a:endParaRPr lang="en-GB" sz="2400" i="1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28600"/>
            <a:endParaRPr lang="fr-FR" sz="2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/>
            <a:r>
              <a:rPr lang="en-GB" sz="2400" u="sng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Voters</a:t>
            </a:r>
            <a:r>
              <a:rPr lang="en-GB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cast their votes</a:t>
            </a:r>
            <a:r>
              <a:rPr lang="en-GB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for a delegate at the Electoral college</a:t>
            </a:r>
          </a:p>
          <a:p>
            <a:pPr marL="228600"/>
            <a:endParaRPr lang="en-GB" sz="2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28600"/>
            <a:r>
              <a:rPr lang="en-GB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(</a:t>
            </a:r>
            <a:r>
              <a:rPr lang="en-GB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itchFamily="2" charset="2"/>
              </a:rPr>
              <a:t></a:t>
            </a:r>
            <a:r>
              <a:rPr lang="en-GB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2400" u="sng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electors</a:t>
            </a:r>
            <a:r>
              <a:rPr lang="en-GB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who will choose the president and vice-president.)</a:t>
            </a:r>
            <a:endParaRPr lang="fr-FR" sz="2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7170" name="Picture 2" descr="Vote usa america ballot box doodle drawing Vector Image">
            <a:extLst>
              <a:ext uri="{FF2B5EF4-FFF2-40B4-BE49-F238E27FC236}">
                <a16:creationId xmlns:a16="http://schemas.microsoft.com/office/drawing/2014/main" id="{352CC851-1C0E-618A-30E1-BDB6BCA71B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46" y="2106005"/>
            <a:ext cx="3028577" cy="352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74720-584E-A6A6-B203-A5D638F8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848616" cy="1125472"/>
          </a:xfrm>
        </p:spPr>
        <p:txBody>
          <a:bodyPr/>
          <a:lstStyle/>
          <a:p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election</a:t>
            </a:r>
            <a:r>
              <a:rPr lang="fr-FR" dirty="0"/>
              <a:t> </a:t>
            </a:r>
            <a:r>
              <a:rPr lang="fr-FR" dirty="0" err="1"/>
              <a:t>day</a:t>
            </a:r>
            <a:r>
              <a:rPr lang="fr-FR" dirty="0"/>
              <a:t>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6307FA-80A4-01A6-C33A-89BD1815A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566161"/>
            <a:ext cx="360759" cy="1899800"/>
          </a:xfrm>
        </p:spPr>
        <p:txBody>
          <a:bodyPr>
            <a:normAutofit fontScale="25000" lnSpcReduction="20000"/>
          </a:bodyPr>
          <a:lstStyle/>
          <a:p>
            <a:r>
              <a:rPr lang="fr-FR" dirty="0"/>
              <a:t>The Electoral </a:t>
            </a:r>
            <a:r>
              <a:rPr lang="fr-FR" dirty="0" err="1"/>
              <a:t>College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94BBCE-6274-DDA1-1051-85BC5F215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91671"/>
            <a:ext cx="5181600" cy="59012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2400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the electors in a state meet in their state capital on </a:t>
            </a:r>
            <a:r>
              <a:rPr lang="en-GB" sz="9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first Monday following the second Wednesday in December.</a:t>
            </a:r>
            <a:r>
              <a:rPr lang="en-GB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en-GB" sz="9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GB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electors cast their </a:t>
            </a:r>
            <a:r>
              <a:rPr lang="en-GB" sz="9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ballots</a:t>
            </a:r>
            <a:r>
              <a:rPr lang="en-GB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president and vice-president </a:t>
            </a:r>
          </a:p>
          <a:p>
            <a:pPr algn="just"/>
            <a:endParaRPr lang="en-GB" sz="9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GB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ballots are sealed and sent to the Capitol in Washington DC where they are counted by the president of the Senate in front of a joint session of the Congress in January. </a:t>
            </a:r>
          </a:p>
          <a:p>
            <a:pPr algn="just"/>
            <a:endParaRPr lang="en-GB" sz="9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GB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there are 538 electors, a majority of 270 is necessary to win </a:t>
            </a:r>
            <a:r>
              <a:rPr lang="en-GB" sz="9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Electoral College.</a:t>
            </a:r>
            <a:endParaRPr lang="fr-FR" sz="17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Some 'fake' Trump electors are back again in Pa. - WHYY">
            <a:extLst>
              <a:ext uri="{FF2B5EF4-FFF2-40B4-BE49-F238E27FC236}">
                <a16:creationId xmlns:a16="http://schemas.microsoft.com/office/drawing/2014/main" id="{CEE8E02D-25F4-8DB9-715D-6B0EEB560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1917"/>
            <a:ext cx="4491318" cy="35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432</Words>
  <Application>Microsoft Macintosh PowerPoint</Application>
  <PresentationFormat>Grand écran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Tahoma</vt:lpstr>
      <vt:lpstr>Thème Office</vt:lpstr>
      <vt:lpstr>THE US PRESIDENTIAL ELECTION</vt:lpstr>
      <vt:lpstr> … A LONG, COMPLEX PROCESS</vt:lpstr>
      <vt:lpstr>RUN-UP TO THE ELECTION</vt:lpstr>
      <vt:lpstr>PRIMARIES</vt:lpstr>
      <vt:lpstr>Présentation PowerPoint</vt:lpstr>
      <vt:lpstr>ELECTION DAY</vt:lpstr>
      <vt:lpstr>THIS IS A LEAP YEAR </vt:lpstr>
      <vt:lpstr>PRINCIPLES OF THE ELECTION</vt:lpstr>
      <vt:lpstr>After election day…</vt:lpstr>
      <vt:lpstr>You may win the popular vote and lose</vt:lpstr>
      <vt:lpstr>Inauguration Day</vt:lpstr>
      <vt:lpstr>Oath of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Françoise Richard</dc:creator>
  <cp:lastModifiedBy>Françoise Richard</cp:lastModifiedBy>
  <cp:revision>5</cp:revision>
  <dcterms:created xsi:type="dcterms:W3CDTF">2024-10-06T09:55:51Z</dcterms:created>
  <dcterms:modified xsi:type="dcterms:W3CDTF">2024-10-06T12:49:56Z</dcterms:modified>
</cp:coreProperties>
</file>