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154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857622-7A15-4779-BA66-64205682C596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794025-0B11-46E6-9A76-25FC5AF1D5D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6150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794025-0B11-46E6-9A76-25FC5AF1D5D1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4414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angle rect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grpSp>
        <p:nvGrpSpPr>
          <p:cNvPr id="2" name="Groupe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e lib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orme lib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orme lib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orme lib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angle rect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Connecteur droit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0" name="Espace réservé du texte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70382AC-DC68-4BEA-9834-CE7D5F3BF881}" type="datetimeFigureOut">
              <a:rPr lang="fr-FR" smtClean="0"/>
              <a:pPr/>
              <a:t>28/01/2023</a:t>
            </a:fld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08D271-40CF-48FE-971E-7F8FBDD4D538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6.wmf"/><Relationship Id="rId7" Type="http://schemas.openxmlformats.org/officeDocument/2006/relationships/image" Target="../media/image8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4.wmf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wmf"/><Relationship Id="rId4" Type="http://schemas.openxmlformats.org/officeDocument/2006/relationships/oleObject" Target="../embeddings/oleObject1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microsoft.com/office/2007/relationships/hdphoto" Target="../media/hdphoto1.wdp"/><Relationship Id="rId4" Type="http://schemas.openxmlformats.org/officeDocument/2006/relationships/image" Target="../media/image27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501090" cy="1829761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br>
              <a:rPr lang="fr-FR" dirty="0"/>
            </a:br>
            <a:r>
              <a:rPr lang="fr-FR" dirty="0"/>
              <a:t>ASSERVISSEMENT DE TEMPERATURE D’UNE ETUVE</a:t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0" y="2857496"/>
            <a:ext cx="4000528" cy="1199704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</a:rPr>
              <a:t>CORRECTION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1339438"/>
            <a:ext cx="4953000" cy="3714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642918"/>
            <a:ext cx="6786610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143108" y="285728"/>
            <a:ext cx="51435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Asservissement de température d’une étuve 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282" y="2500306"/>
            <a:ext cx="48189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La température de consigne 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</a:t>
            </a:r>
            <a:r>
              <a:rPr kumimoji="0" lang="fr-FR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en degrés est affichée 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l’aide d’un potentiomètre de fonction de transfert </a:t>
            </a:r>
            <a:endParaRPr kumimoji="0" lang="fr-FR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86314" y="2714620"/>
            <a:ext cx="233108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400" dirty="0"/>
              <a:t>V</a:t>
            </a:r>
            <a:r>
              <a:rPr lang="fr-FR" sz="1400" baseline="-25000" dirty="0"/>
              <a:t>e</a:t>
            </a:r>
            <a:r>
              <a:rPr lang="fr-FR" sz="1400" dirty="0"/>
              <a:t>(p)/ </a:t>
            </a:r>
            <a:r>
              <a:rPr lang="fr-FR" sz="1400" dirty="0">
                <a:sym typeface="Symbol"/>
              </a:rPr>
              <a:t></a:t>
            </a:r>
            <a:r>
              <a:rPr lang="fr-FR" sz="1400" baseline="-25000" dirty="0"/>
              <a:t>e</a:t>
            </a:r>
            <a:r>
              <a:rPr lang="fr-FR" sz="1400" dirty="0"/>
              <a:t> (p)= 40 </a:t>
            </a:r>
            <a:r>
              <a:rPr lang="fr-FR" sz="1400" dirty="0">
                <a:sym typeface="Symbol"/>
              </a:rPr>
              <a:t></a:t>
            </a:r>
            <a:r>
              <a:rPr lang="fr-FR" sz="1400" dirty="0"/>
              <a:t> V / °C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720" y="3286124"/>
            <a:ext cx="68580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latin typeface="Comic Sans MS" pitchFamily="66" charset="0"/>
              </a:rPr>
              <a:t>La température </a:t>
            </a:r>
            <a:r>
              <a:rPr lang="fr-FR" sz="1400" dirty="0">
                <a:latin typeface="Comic Sans MS" pitchFamily="66" charset="0"/>
                <a:sym typeface="Symbol"/>
              </a:rPr>
              <a:t></a:t>
            </a:r>
            <a:r>
              <a:rPr lang="fr-FR" sz="1400" baseline="-25000" dirty="0">
                <a:latin typeface="Comic Sans MS" pitchFamily="66" charset="0"/>
              </a:rPr>
              <a:t>s</a:t>
            </a:r>
            <a:r>
              <a:rPr lang="fr-FR" sz="1400" dirty="0">
                <a:latin typeface="Comic Sans MS" pitchFamily="66" charset="0"/>
              </a:rPr>
              <a:t> à l’intérieur de l’étuve est mesurée à </a:t>
            </a:r>
          </a:p>
          <a:p>
            <a:r>
              <a:rPr lang="fr-FR" sz="1400" dirty="0">
                <a:latin typeface="Comic Sans MS" pitchFamily="66" charset="0"/>
              </a:rPr>
              <a:t>l’aide d’un </a:t>
            </a:r>
            <a:r>
              <a:rPr lang="fr-FR" sz="1400" dirty="0" err="1">
                <a:latin typeface="Comic Sans MS" pitchFamily="66" charset="0"/>
              </a:rPr>
              <a:t>thermo-couple</a:t>
            </a:r>
            <a:r>
              <a:rPr lang="fr-FR" sz="1400" dirty="0">
                <a:latin typeface="Comic Sans MS" pitchFamily="66" charset="0"/>
              </a:rPr>
              <a:t> de fonction de transfert</a:t>
            </a: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3286124"/>
            <a:ext cx="1492453" cy="519114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85720" y="3857628"/>
            <a:ext cx="8536311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Les deux signaux sont comparés et amplifiés à l’aide d’un préamplificateur différentiel de gain 1000.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Le signal délivré par le préamplificateur agit sur un bloc correcteur de </a:t>
            </a:r>
            <a:r>
              <a:rPr kumimoji="0" lang="fr-FR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transmittance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T(p) à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déterminer ultérieurement.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La tension V</a:t>
            </a:r>
            <a:r>
              <a:rPr kumimoji="0" lang="fr-FR" sz="1400" b="0" i="0" u="none" strike="noStrike" cap="none" normalizeH="0" baseline="-3000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de sortie de T(p) commande l’amplificateur de puissance A de gain 10 qui agit sur la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tension V aux bornes de la résistance chauffante de l’étuve.</a:t>
            </a:r>
            <a:endParaRPr kumimoji="0" lang="fr-FR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57158" y="5072074"/>
            <a:ext cx="550072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/>
              <a:t>La fonction de transfert de l’étuve est donnée par la  relation  </a:t>
            </a: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4929198"/>
            <a:ext cx="2350311" cy="500066"/>
          </a:xfrm>
          <a:prstGeom prst="rect">
            <a:avLst/>
          </a:prstGeom>
          <a:noFill/>
        </p:spPr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0" y="285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285720" y="214290"/>
            <a:ext cx="22429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9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1 - Schéma-blocs</a:t>
            </a:r>
            <a:endParaRPr kumimoji="0" 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"/>
          <p:cNvSpPr>
            <a:spLocks noChangeArrowheads="1"/>
          </p:cNvSpPr>
          <p:nvPr/>
        </p:nvSpPr>
        <p:spPr bwMode="auto">
          <a:xfrm>
            <a:off x="3000363" y="1214422"/>
            <a:ext cx="857257" cy="428628"/>
          </a:xfrm>
          <a:prstGeom prst="rect">
            <a:avLst/>
          </a:prstGeom>
          <a:noFill/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fr-FR" dirty="0"/>
              <a:t>1000</a:t>
            </a: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6929454" y="1142984"/>
            <a:ext cx="1249817" cy="724459"/>
          </a:xfrm>
          <a:prstGeom prst="rect">
            <a:avLst/>
          </a:prstGeom>
          <a:noFill/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4026908" y="2081882"/>
            <a:ext cx="1749883" cy="775613"/>
          </a:xfrm>
          <a:prstGeom prst="rect">
            <a:avLst/>
          </a:prstGeom>
          <a:noFill/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2143108" y="1214422"/>
            <a:ext cx="457721" cy="489735"/>
          </a:xfrm>
          <a:prstGeom prst="ellips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6357950" y="1428736"/>
            <a:ext cx="579892" cy="28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" name="Line 8"/>
          <p:cNvSpPr>
            <a:spLocks noChangeShapeType="1"/>
          </p:cNvSpPr>
          <p:nvPr/>
        </p:nvSpPr>
        <p:spPr bwMode="auto">
          <a:xfrm>
            <a:off x="8143900" y="1500174"/>
            <a:ext cx="83853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" name="Line 9"/>
          <p:cNvSpPr>
            <a:spLocks noChangeShapeType="1"/>
          </p:cNvSpPr>
          <p:nvPr/>
        </p:nvSpPr>
        <p:spPr bwMode="auto">
          <a:xfrm>
            <a:off x="2357422" y="1714488"/>
            <a:ext cx="0" cy="78581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" name="Line 10"/>
          <p:cNvSpPr>
            <a:spLocks noChangeShapeType="1"/>
          </p:cNvSpPr>
          <p:nvPr/>
        </p:nvSpPr>
        <p:spPr bwMode="auto">
          <a:xfrm flipV="1">
            <a:off x="2357422" y="2500306"/>
            <a:ext cx="1643074" cy="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4" name="Line 11"/>
          <p:cNvSpPr>
            <a:spLocks noChangeShapeType="1"/>
          </p:cNvSpPr>
          <p:nvPr/>
        </p:nvSpPr>
        <p:spPr bwMode="auto">
          <a:xfrm flipV="1">
            <a:off x="5786446" y="2500306"/>
            <a:ext cx="2797848" cy="264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triangl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5" name="Line 12"/>
          <p:cNvSpPr>
            <a:spLocks noChangeShapeType="1"/>
          </p:cNvSpPr>
          <p:nvPr/>
        </p:nvSpPr>
        <p:spPr bwMode="auto">
          <a:xfrm flipV="1">
            <a:off x="8572528" y="1500174"/>
            <a:ext cx="0" cy="1000132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6" name="Line 13"/>
          <p:cNvSpPr>
            <a:spLocks noChangeShapeType="1"/>
          </p:cNvSpPr>
          <p:nvPr/>
        </p:nvSpPr>
        <p:spPr bwMode="auto">
          <a:xfrm>
            <a:off x="357158" y="1428736"/>
            <a:ext cx="428627" cy="46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7" name="Line 14"/>
          <p:cNvSpPr>
            <a:spLocks noChangeShapeType="1"/>
          </p:cNvSpPr>
          <p:nvPr/>
        </p:nvSpPr>
        <p:spPr bwMode="auto">
          <a:xfrm flipH="1">
            <a:off x="2214546" y="1285860"/>
            <a:ext cx="268077" cy="347740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8" name="Line 15"/>
          <p:cNvSpPr>
            <a:spLocks noChangeShapeType="1"/>
          </p:cNvSpPr>
          <p:nvPr/>
        </p:nvSpPr>
        <p:spPr bwMode="auto">
          <a:xfrm>
            <a:off x="2214546" y="1285860"/>
            <a:ext cx="282852" cy="307171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0" y="1000108"/>
            <a:ext cx="22859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ym typeface="Symbol"/>
              </a:rPr>
              <a:t></a:t>
            </a:r>
            <a:r>
              <a:rPr lang="en-US" baseline="-25000" dirty="0"/>
              <a:t>e</a:t>
            </a:r>
            <a:r>
              <a:rPr lang="en-US" dirty="0"/>
              <a:t> (p)                 +</a:t>
            </a:r>
          </a:p>
          <a:p>
            <a:r>
              <a:rPr lang="en-US" dirty="0"/>
              <a:t>       </a:t>
            </a:r>
          </a:p>
          <a:p>
            <a:r>
              <a:rPr lang="en-US" dirty="0"/>
              <a:t>                         -	</a:t>
            </a:r>
            <a:endParaRPr lang="fr-FR" dirty="0"/>
          </a:p>
        </p:txBody>
      </p:sp>
      <p:sp>
        <p:nvSpPr>
          <p:cNvPr id="40" name="Rectangle 39"/>
          <p:cNvSpPr/>
          <p:nvPr/>
        </p:nvSpPr>
        <p:spPr>
          <a:xfrm>
            <a:off x="2357422" y="928670"/>
            <a:ext cx="5822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ym typeface="Symbol"/>
              </a:rPr>
              <a:t></a:t>
            </a:r>
            <a:r>
              <a:rPr lang="en-US" dirty="0"/>
              <a:t>(p)</a:t>
            </a:r>
            <a:endParaRPr lang="fr-FR" dirty="0"/>
          </a:p>
        </p:txBody>
      </p:sp>
      <p:sp>
        <p:nvSpPr>
          <p:cNvPr id="41" name="Rectangle 40"/>
          <p:cNvSpPr/>
          <p:nvPr/>
        </p:nvSpPr>
        <p:spPr>
          <a:xfrm>
            <a:off x="8390268" y="1000108"/>
            <a:ext cx="7537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sym typeface="Symbol"/>
              </a:rPr>
              <a:t></a:t>
            </a:r>
            <a:r>
              <a:rPr lang="en-US" baseline="-25000" dirty="0"/>
              <a:t>s</a:t>
            </a:r>
            <a:r>
              <a:rPr lang="en-US" dirty="0"/>
              <a:t> (p)</a:t>
            </a:r>
            <a:endParaRPr lang="fr-FR" dirty="0"/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5643570" y="1214423"/>
            <a:ext cx="678313" cy="500066"/>
          </a:xfrm>
          <a:prstGeom prst="rect">
            <a:avLst/>
          </a:prstGeom>
          <a:noFill/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dirty="0"/>
              <a:t>10 </a:t>
            </a:r>
          </a:p>
        </p:txBody>
      </p:sp>
      <p:sp>
        <p:nvSpPr>
          <p:cNvPr id="43" name="Rectangle 3"/>
          <p:cNvSpPr>
            <a:spLocks noChangeArrowheads="1"/>
          </p:cNvSpPr>
          <p:nvPr/>
        </p:nvSpPr>
        <p:spPr bwMode="auto">
          <a:xfrm>
            <a:off x="4429124" y="1214423"/>
            <a:ext cx="749751" cy="428628"/>
          </a:xfrm>
          <a:prstGeom prst="rect">
            <a:avLst/>
          </a:prstGeom>
          <a:noFill/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36000" tIns="45720" rIns="3600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dirty="0"/>
              <a:t> T(p)</a:t>
            </a:r>
          </a:p>
        </p:txBody>
      </p:sp>
      <p:sp>
        <p:nvSpPr>
          <p:cNvPr id="44" name="Line 7"/>
          <p:cNvSpPr>
            <a:spLocks noChangeShapeType="1"/>
          </p:cNvSpPr>
          <p:nvPr/>
        </p:nvSpPr>
        <p:spPr bwMode="auto">
          <a:xfrm>
            <a:off x="3857620" y="1428736"/>
            <a:ext cx="571504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5" name="Line 7"/>
          <p:cNvSpPr>
            <a:spLocks noChangeShapeType="1"/>
          </p:cNvSpPr>
          <p:nvPr/>
        </p:nvSpPr>
        <p:spPr bwMode="auto">
          <a:xfrm>
            <a:off x="5214942" y="1428736"/>
            <a:ext cx="42862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6" name="Line 7"/>
          <p:cNvSpPr>
            <a:spLocks noChangeShapeType="1"/>
          </p:cNvSpPr>
          <p:nvPr/>
        </p:nvSpPr>
        <p:spPr bwMode="auto">
          <a:xfrm>
            <a:off x="2643174" y="1428736"/>
            <a:ext cx="35719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785786" y="1214422"/>
            <a:ext cx="1000132" cy="428628"/>
          </a:xfrm>
          <a:prstGeom prst="rect">
            <a:avLst/>
          </a:prstGeom>
          <a:noFill/>
          <a:ln w="317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fr-FR" dirty="0"/>
              <a:t>4*10</a:t>
            </a:r>
            <a:r>
              <a:rPr lang="fr-FR" baseline="30000" dirty="0"/>
              <a:t>-5</a:t>
            </a:r>
            <a:endParaRPr lang="fr-FR" dirty="0"/>
          </a:p>
        </p:txBody>
      </p:sp>
      <p:sp>
        <p:nvSpPr>
          <p:cNvPr id="48" name="Line 13"/>
          <p:cNvSpPr>
            <a:spLocks noChangeShapeType="1"/>
          </p:cNvSpPr>
          <p:nvPr/>
        </p:nvSpPr>
        <p:spPr bwMode="auto">
          <a:xfrm>
            <a:off x="1785918" y="1428736"/>
            <a:ext cx="357189" cy="4661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none" w="sm" len="sm"/>
            <a:tailEnd type="triangl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aphicFrame>
        <p:nvGraphicFramePr>
          <p:cNvPr id="51" name="Objet 50"/>
          <p:cNvGraphicFramePr>
            <a:graphicFrameLocks noChangeAspect="1"/>
          </p:cNvGraphicFramePr>
          <p:nvPr/>
        </p:nvGraphicFramePr>
        <p:xfrm>
          <a:off x="7143768" y="1214422"/>
          <a:ext cx="928694" cy="6053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2" imgW="571320" imgH="419040" progId="Equation.3">
                  <p:embed/>
                </p:oleObj>
              </mc:Choice>
              <mc:Fallback>
                <p:oleObj name="Équation" r:id="rId2" imgW="571320" imgH="41904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68" y="1214422"/>
                        <a:ext cx="928694" cy="60536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3" name="Object 19"/>
          <p:cNvGraphicFramePr>
            <a:graphicFrameLocks noChangeAspect="1"/>
          </p:cNvGraphicFramePr>
          <p:nvPr/>
        </p:nvGraphicFramePr>
        <p:xfrm>
          <a:off x="4387850" y="2116138"/>
          <a:ext cx="866775" cy="658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4" imgW="533160" imgH="457200" progId="Equation.3">
                  <p:embed/>
                </p:oleObj>
              </mc:Choice>
              <mc:Fallback>
                <p:oleObj name="Équation" r:id="rId4" imgW="533160" imgH="4572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850" y="2116138"/>
                        <a:ext cx="866775" cy="658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" name="Groupe 54"/>
          <p:cNvGrpSpPr/>
          <p:nvPr/>
        </p:nvGrpSpPr>
        <p:grpSpPr>
          <a:xfrm>
            <a:off x="357158" y="3500438"/>
            <a:ext cx="8358246" cy="1857387"/>
            <a:chOff x="357158" y="3500438"/>
            <a:chExt cx="8358246" cy="1857387"/>
          </a:xfrm>
        </p:grpSpPr>
        <p:sp>
          <p:nvSpPr>
            <p:cNvPr id="1026" name="Rectangle 2"/>
            <p:cNvSpPr>
              <a:spLocks noChangeArrowheads="1"/>
            </p:cNvSpPr>
            <p:nvPr/>
          </p:nvSpPr>
          <p:spPr bwMode="auto">
            <a:xfrm>
              <a:off x="2427226" y="3660701"/>
              <a:ext cx="1751993" cy="707072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36000" tIns="108000" rIns="36000" bIns="45720" numCol="1" anchor="t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fr-FR" dirty="0"/>
                <a:t>T(p)</a:t>
              </a:r>
            </a:p>
          </p:txBody>
        </p:sp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5534375" y="3643314"/>
              <a:ext cx="1749883" cy="724459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8" name="Rectangle 4"/>
            <p:cNvSpPr>
              <a:spLocks noChangeArrowheads="1"/>
            </p:cNvSpPr>
            <p:nvPr/>
          </p:nvSpPr>
          <p:spPr bwMode="auto">
            <a:xfrm>
              <a:off x="3955470" y="4429132"/>
              <a:ext cx="1749883" cy="928693"/>
            </a:xfrm>
            <a:prstGeom prst="rect">
              <a:avLst/>
            </a:prstGeom>
            <a:noFill/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29" name="Oval 5"/>
            <p:cNvSpPr>
              <a:spLocks noChangeArrowheads="1"/>
            </p:cNvSpPr>
            <p:nvPr/>
          </p:nvSpPr>
          <p:spPr bwMode="auto">
            <a:xfrm>
              <a:off x="1211385" y="3730249"/>
              <a:ext cx="386283" cy="48973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627220" y="3901222"/>
              <a:ext cx="8168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4177109" y="3962076"/>
              <a:ext cx="1365710" cy="28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>
              <a:off x="7305366" y="3985259"/>
              <a:ext cx="14100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>
              <a:off x="1376030" y="4225780"/>
              <a:ext cx="0" cy="53030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>
              <a:off x="1376030" y="4756083"/>
              <a:ext cx="2581552" cy="289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>
              <a:off x="5703242" y="4860405"/>
              <a:ext cx="2300810" cy="289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6" name="Line 12"/>
            <p:cNvSpPr>
              <a:spLocks noChangeShapeType="1"/>
            </p:cNvSpPr>
            <p:nvPr/>
          </p:nvSpPr>
          <p:spPr bwMode="auto">
            <a:xfrm flipV="1">
              <a:off x="8004052" y="4017136"/>
              <a:ext cx="0" cy="84616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7" name="Line 13"/>
            <p:cNvSpPr>
              <a:spLocks noChangeShapeType="1"/>
            </p:cNvSpPr>
            <p:nvPr/>
          </p:nvSpPr>
          <p:spPr bwMode="auto">
            <a:xfrm>
              <a:off x="500034" y="3924405"/>
              <a:ext cx="683911" cy="289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8" name="Line 14"/>
            <p:cNvSpPr>
              <a:spLocks noChangeShapeType="1"/>
            </p:cNvSpPr>
            <p:nvPr/>
          </p:nvSpPr>
          <p:spPr bwMode="auto">
            <a:xfrm flipH="1">
              <a:off x="1270488" y="3811388"/>
              <a:ext cx="268077" cy="34774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039" name="Line 15"/>
            <p:cNvSpPr>
              <a:spLocks noChangeShapeType="1"/>
            </p:cNvSpPr>
            <p:nvPr/>
          </p:nvSpPr>
          <p:spPr bwMode="auto">
            <a:xfrm>
              <a:off x="1255713" y="3811388"/>
              <a:ext cx="282852" cy="30717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57158" y="3500438"/>
              <a:ext cx="1107996" cy="92333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>
                  <a:sym typeface="Symbol"/>
                </a:rPr>
                <a:t></a:t>
              </a:r>
              <a:r>
                <a:rPr lang="en-US" baseline="-25000" dirty="0"/>
                <a:t>e</a:t>
              </a:r>
              <a:r>
                <a:rPr lang="en-US" dirty="0"/>
                <a:t> (p)  +</a:t>
              </a:r>
            </a:p>
            <a:p>
              <a:r>
                <a:rPr lang="en-US" dirty="0"/>
                <a:t>       </a:t>
              </a:r>
            </a:p>
            <a:p>
              <a:r>
                <a:rPr lang="en-US" dirty="0"/>
                <a:t>         -	</a:t>
              </a:r>
              <a:endParaRPr lang="fr-FR" dirty="0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43042" y="3500438"/>
              <a:ext cx="58221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>
                  <a:sym typeface="Symbol"/>
                </a:rPr>
                <a:t></a:t>
              </a:r>
              <a:r>
                <a:rPr lang="en-US" dirty="0"/>
                <a:t>(p)</a:t>
              </a:r>
              <a:endParaRPr lang="fr-FR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929586" y="3500438"/>
              <a:ext cx="7537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dirty="0">
                  <a:sym typeface="Symbol"/>
                </a:rPr>
                <a:t></a:t>
              </a:r>
              <a:r>
                <a:rPr lang="en-US" baseline="-25000" dirty="0"/>
                <a:t>s</a:t>
              </a:r>
              <a:r>
                <a:rPr lang="en-US" dirty="0"/>
                <a:t> (p)</a:t>
              </a:r>
              <a:endParaRPr lang="fr-FR" dirty="0"/>
            </a:p>
          </p:txBody>
        </p:sp>
        <p:graphicFrame>
          <p:nvGraphicFramePr>
            <p:cNvPr id="1044" name="Object 20"/>
            <p:cNvGraphicFramePr>
              <a:graphicFrameLocks noChangeAspect="1"/>
            </p:cNvGraphicFramePr>
            <p:nvPr/>
          </p:nvGraphicFramePr>
          <p:xfrm>
            <a:off x="5572132" y="3643314"/>
            <a:ext cx="1571636" cy="7444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6" imgW="571320" imgH="419040" progId="Equation.3">
                    <p:embed/>
                  </p:oleObj>
                </mc:Choice>
                <mc:Fallback>
                  <p:oleObj name="Équation" r:id="rId6" imgW="571320" imgH="419040" progId="Equation.3">
                    <p:embed/>
                    <p:pic>
                      <p:nvPicPr>
                        <p:cNvPr id="0" name="Picture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572132" y="3643314"/>
                          <a:ext cx="1571636" cy="74442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5" name="Object 21"/>
            <p:cNvGraphicFramePr>
              <a:graphicFrameLocks noChangeAspect="1"/>
            </p:cNvGraphicFramePr>
            <p:nvPr/>
          </p:nvGraphicFramePr>
          <p:xfrm>
            <a:off x="4357686" y="4357694"/>
            <a:ext cx="1098550" cy="9937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Équation" r:id="rId8" imgW="482400" imgH="457200" progId="Equation.3">
                    <p:embed/>
                  </p:oleObj>
                </mc:Choice>
                <mc:Fallback>
                  <p:oleObj name="Équation" r:id="rId8" imgW="482400" imgH="457200" progId="Equation.3">
                    <p:embed/>
                    <p:pic>
                      <p:nvPicPr>
                        <p:cNvPr id="0" name="Picture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57686" y="4357694"/>
                          <a:ext cx="1098550" cy="99376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186786"/>
            <a:ext cx="320472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sng" strike="noStrike" cap="none" normalizeH="0" baseline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2 - Fonctions de transfert</a:t>
            </a:r>
            <a:endParaRPr kumimoji="0" lang="fr-FR" b="0" i="0" u="none" strike="noStrike" cap="none" normalizeH="0" baseline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/>
        </p:nvGraphicFramePr>
        <p:xfrm>
          <a:off x="428595" y="857232"/>
          <a:ext cx="8191557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3" imgW="4368600" imgH="419040" progId="Equation.3">
                  <p:embed/>
                </p:oleObj>
              </mc:Choice>
              <mc:Fallback>
                <p:oleObj name="Équation" r:id="rId3" imgW="4368600" imgH="419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595" y="857232"/>
                        <a:ext cx="8191557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57158" y="1785926"/>
            <a:ext cx="3124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u="sng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3 - Etude de la précision.</a:t>
            </a:r>
            <a:endParaRPr lang="fr-FR" dirty="0">
              <a:solidFill>
                <a:schemeClr val="accent4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642910" y="3143248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Comic Sans MS" pitchFamily="66" charset="0"/>
              </a:rPr>
              <a:t>31 </a:t>
            </a:r>
            <a:r>
              <a:rPr lang="fr-FR" b="1" u="sng" dirty="0">
                <a:latin typeface="Comic Sans MS" pitchFamily="66" charset="0"/>
              </a:rPr>
              <a:t>T(p)=K</a:t>
            </a:r>
          </a:p>
        </p:txBody>
      </p:sp>
      <p:graphicFrame>
        <p:nvGraphicFramePr>
          <p:cNvPr id="8" name="Objet 7"/>
          <p:cNvGraphicFramePr>
            <a:graphicFrameLocks noChangeAspect="1"/>
          </p:cNvGraphicFramePr>
          <p:nvPr/>
        </p:nvGraphicFramePr>
        <p:xfrm>
          <a:off x="2071670" y="2071678"/>
          <a:ext cx="5405475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5" imgW="2882880" imgH="419040" progId="Equation.3">
                  <p:embed/>
                </p:oleObj>
              </mc:Choice>
              <mc:Fallback>
                <p:oleObj name="Équation" r:id="rId5" imgW="2882880" imgH="419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70" y="2071678"/>
                        <a:ext cx="5405475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1928794" y="3143248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Théorème de la valeur finale: </a:t>
            </a:r>
          </a:p>
        </p:txBody>
      </p:sp>
      <p:graphicFrame>
        <p:nvGraphicFramePr>
          <p:cNvPr id="4100" name="Object 4"/>
          <p:cNvGraphicFramePr>
            <a:graphicFrameLocks noChangeAspect="1"/>
          </p:cNvGraphicFramePr>
          <p:nvPr/>
        </p:nvGraphicFramePr>
        <p:xfrm>
          <a:off x="5330825" y="3000375"/>
          <a:ext cx="1566863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7" imgW="1079280" imgH="393480" progId="Equation.3">
                  <p:embed/>
                </p:oleObj>
              </mc:Choice>
              <mc:Fallback>
                <p:oleObj name="Équation" r:id="rId7" imgW="107928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0825" y="3000375"/>
                        <a:ext cx="1566863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 10"/>
          <p:cNvGraphicFramePr>
            <a:graphicFrameLocks noChangeAspect="1"/>
          </p:cNvGraphicFramePr>
          <p:nvPr/>
        </p:nvGraphicFramePr>
        <p:xfrm>
          <a:off x="1500166" y="3786190"/>
          <a:ext cx="4247314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9" imgW="2768400" imgH="419040" progId="Equation.3">
                  <p:embed/>
                </p:oleObj>
              </mc:Choice>
              <mc:Fallback>
                <p:oleObj name="Équation" r:id="rId9" imgW="2768400" imgH="41904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3786190"/>
                        <a:ext cx="4247314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ZoneTexte 11"/>
          <p:cNvSpPr txBox="1"/>
          <p:nvPr/>
        </p:nvSpPr>
        <p:spPr>
          <a:xfrm>
            <a:off x="6357950" y="3929066"/>
            <a:ext cx="1357322" cy="369332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K=123,75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14348" y="4714884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latin typeface="Comic Sans MS" pitchFamily="66" charset="0"/>
              </a:rPr>
              <a:t>31 </a:t>
            </a:r>
            <a:r>
              <a:rPr lang="fr-FR" b="1" u="sng" dirty="0">
                <a:latin typeface="Comic Sans MS" pitchFamily="66" charset="0"/>
              </a:rPr>
              <a:t>T(p)=K/p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2214546" y="4714884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Théorème de la valeur finale: </a:t>
            </a:r>
          </a:p>
        </p:txBody>
      </p:sp>
      <p:graphicFrame>
        <p:nvGraphicFramePr>
          <p:cNvPr id="4102" name="Object 6"/>
          <p:cNvGraphicFramePr>
            <a:graphicFrameLocks noChangeAspect="1"/>
          </p:cNvGraphicFramePr>
          <p:nvPr/>
        </p:nvGraphicFramePr>
        <p:xfrm>
          <a:off x="5857884" y="4786322"/>
          <a:ext cx="1071570" cy="357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11" imgW="609480" imgH="203040" progId="Equation.3">
                  <p:embed/>
                </p:oleObj>
              </mc:Choice>
              <mc:Fallback>
                <p:oleObj name="Équation" r:id="rId11" imgW="6094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57884" y="4786322"/>
                        <a:ext cx="1071570" cy="35719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7"/>
          <p:cNvGraphicFramePr>
            <a:graphicFrameLocks noChangeAspect="1"/>
          </p:cNvGraphicFramePr>
          <p:nvPr/>
        </p:nvGraphicFramePr>
        <p:xfrm>
          <a:off x="7343775" y="4714875"/>
          <a:ext cx="1309688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13" imgW="901440" imgH="393480" progId="Equation.3">
                  <p:embed/>
                </p:oleObj>
              </mc:Choice>
              <mc:Fallback>
                <p:oleObj name="Équation" r:id="rId13" imgW="90144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3775" y="4714875"/>
                        <a:ext cx="1309688" cy="5715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00008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ZoneTexte 17"/>
          <p:cNvSpPr txBox="1"/>
          <p:nvPr/>
        </p:nvSpPr>
        <p:spPr>
          <a:xfrm>
            <a:off x="1857356" y="5357826"/>
            <a:ext cx="3643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Si </a:t>
            </a:r>
            <a:r>
              <a:rPr lang="el-GR" dirty="0"/>
              <a:t>θ</a:t>
            </a:r>
            <a:r>
              <a:rPr lang="fr-FR" dirty="0"/>
              <a:t>e=30°/mn=0,5°/s alors</a:t>
            </a:r>
          </a:p>
        </p:txBody>
      </p:sp>
      <p:graphicFrame>
        <p:nvGraphicFramePr>
          <p:cNvPr id="4104" name="Object 8"/>
          <p:cNvGraphicFramePr>
            <a:graphicFrameLocks noChangeAspect="1"/>
          </p:cNvGraphicFramePr>
          <p:nvPr/>
        </p:nvGraphicFramePr>
        <p:xfrm>
          <a:off x="3643306" y="5786454"/>
          <a:ext cx="3857276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15" imgW="2260440" imgH="419040" progId="Equation.3">
                  <p:embed/>
                </p:oleObj>
              </mc:Choice>
              <mc:Fallback>
                <p:oleObj name="Équation" r:id="rId15" imgW="2260440" imgH="419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3306" y="5786454"/>
                        <a:ext cx="3857276" cy="7143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00008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ZoneTexte 19"/>
          <p:cNvSpPr txBox="1"/>
          <p:nvPr/>
        </p:nvSpPr>
        <p:spPr>
          <a:xfrm>
            <a:off x="7500958" y="5929330"/>
            <a:ext cx="1143008" cy="369332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</a:rPr>
              <a:t>K=0,625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2" grpId="0" animBg="1"/>
      <p:bldP spid="13" grpId="0"/>
      <p:bldP spid="15" grpId="0"/>
      <p:bldP spid="18" grpId="0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14282" y="214290"/>
            <a:ext cx="467467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hangingPunct="0"/>
            <a:r>
              <a:rPr lang="fr-FR" b="1" u="sng" dirty="0">
                <a:latin typeface="Comic Sans MS" pitchFamily="66" charset="0"/>
              </a:rPr>
              <a:t>4 - Etude de la stabilité. T(p)=0,625/p</a:t>
            </a:r>
            <a:endParaRPr lang="fr-FR" dirty="0">
              <a:latin typeface="Comic Sans MS" pitchFamily="66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4857752" y="428604"/>
          <a:ext cx="4286248" cy="8650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2" imgW="1942920" imgH="863280" progId="Equation.3">
                  <p:embed/>
                </p:oleObj>
              </mc:Choice>
              <mc:Fallback>
                <p:oleObj name="Équation" r:id="rId2" imgW="1942920" imgH="8632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428604"/>
                        <a:ext cx="4286248" cy="8650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285852" y="4572008"/>
            <a:ext cx="6429420" cy="646331"/>
          </a:xfrm>
          <a:prstGeom prst="rect">
            <a:avLst/>
          </a:prstGeom>
          <a:noFill/>
          <a:ln w="25400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fr-FR" u="sng" dirty="0"/>
              <a:t>Conclusion  :</a:t>
            </a:r>
            <a:r>
              <a:rPr lang="fr-FR" dirty="0"/>
              <a:t>			Marge de Phase nulle</a:t>
            </a:r>
          </a:p>
          <a:p>
            <a:r>
              <a:rPr lang="fr-FR" dirty="0"/>
              <a:t>	ω</a:t>
            </a:r>
            <a:r>
              <a:rPr lang="fr-FR" baseline="-25000" dirty="0"/>
              <a:t>c0</a:t>
            </a:r>
            <a:r>
              <a:rPr lang="fr-FR" dirty="0"/>
              <a:t>=0,06 </a:t>
            </a:r>
            <a:r>
              <a:rPr lang="fr-FR" dirty="0" err="1"/>
              <a:t>rds</a:t>
            </a:r>
            <a:r>
              <a:rPr lang="fr-FR" baseline="30000" dirty="0"/>
              <a:t>-1</a:t>
            </a:r>
            <a:r>
              <a:rPr lang="fr-FR" dirty="0"/>
              <a:t>		Marge de Gain nulle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642918"/>
            <a:ext cx="450059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1500174"/>
            <a:ext cx="4143404" cy="2587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3" name="Groupe 12"/>
          <p:cNvGrpSpPr/>
          <p:nvPr/>
        </p:nvGrpSpPr>
        <p:grpSpPr>
          <a:xfrm>
            <a:off x="2643174" y="1285860"/>
            <a:ext cx="142876" cy="1857388"/>
            <a:chOff x="2643174" y="1285860"/>
            <a:chExt cx="142876" cy="1857388"/>
          </a:xfrm>
        </p:grpSpPr>
        <p:sp>
          <p:nvSpPr>
            <p:cNvPr id="9" name="Ellipse 8"/>
            <p:cNvSpPr/>
            <p:nvPr/>
          </p:nvSpPr>
          <p:spPr bwMode="auto">
            <a:xfrm>
              <a:off x="2643174" y="1285860"/>
              <a:ext cx="142876" cy="142876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dirty="0"/>
            </a:p>
          </p:txBody>
        </p:sp>
        <p:sp>
          <p:nvSpPr>
            <p:cNvPr id="10" name="Ellipse 9"/>
            <p:cNvSpPr/>
            <p:nvPr/>
          </p:nvSpPr>
          <p:spPr bwMode="auto">
            <a:xfrm>
              <a:off x="2643174" y="3000372"/>
              <a:ext cx="142876" cy="142876"/>
            </a:xfrm>
            <a:prstGeom prst="ellipse">
              <a:avLst/>
            </a:prstGeom>
            <a:noFill/>
            <a:ln w="12700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fr-FR" dirty="0"/>
            </a:p>
          </p:txBody>
        </p:sp>
        <p:cxnSp>
          <p:nvCxnSpPr>
            <p:cNvPr id="12" name="Connecteur droit 11"/>
            <p:cNvCxnSpPr>
              <a:stCxn id="9" idx="4"/>
              <a:endCxn id="10" idx="0"/>
            </p:cNvCxnSpPr>
            <p:nvPr/>
          </p:nvCxnSpPr>
          <p:spPr>
            <a:xfrm rot="5400000">
              <a:off x="1928794" y="2214554"/>
              <a:ext cx="1571636" cy="0"/>
            </a:xfrm>
            <a:prstGeom prst="line">
              <a:avLst/>
            </a:prstGeom>
            <a:ln w="317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" name="Ellipse 13"/>
          <p:cNvSpPr/>
          <p:nvPr/>
        </p:nvSpPr>
        <p:spPr bwMode="auto">
          <a:xfrm>
            <a:off x="6786578" y="2428868"/>
            <a:ext cx="214314" cy="142876"/>
          </a:xfrm>
          <a:prstGeom prst="ellipse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courbes autom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86380" y="642918"/>
            <a:ext cx="3643306" cy="6049345"/>
          </a:xfrm>
          <a:prstGeom prst="rect">
            <a:avLst/>
          </a:prstGeom>
          <a:ln w="38100">
            <a:solidFill>
              <a:schemeClr val="accent4">
                <a:lumMod val="50000"/>
              </a:schemeClr>
            </a:solidFill>
          </a:ln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22968" y="142852"/>
            <a:ext cx="892103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5 - Fonction de transfert du correcteur </a:t>
            </a:r>
            <a:r>
              <a:rPr lang="fr-FR" b="1" u="sng" dirty="0"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qui garantit la stabilité </a:t>
            </a:r>
            <a:r>
              <a:rPr kumimoji="0" lang="fr-FR" b="1" i="0" u="sng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fr-FR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Times New Roman" pitchFamily="18" charset="0"/>
                <a:cs typeface="Times New Roman" pitchFamily="18" charset="0"/>
              </a:rPr>
              <a:t>sans nuire à la précision.</a:t>
            </a:r>
            <a:endParaRPr kumimoji="0" lang="fr-F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85852" y="1142984"/>
            <a:ext cx="2707254" cy="500066"/>
          </a:xfrm>
          <a:prstGeom prst="rect">
            <a:avLst/>
          </a:prstGeom>
          <a:noFill/>
        </p:spPr>
      </p:pic>
      <p:sp>
        <p:nvSpPr>
          <p:cNvPr id="8" name="ZoneTexte 7"/>
          <p:cNvSpPr txBox="1"/>
          <p:nvPr/>
        </p:nvSpPr>
        <p:spPr>
          <a:xfrm>
            <a:off x="357158" y="785794"/>
            <a:ext cx="44291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omic Sans MS" pitchFamily="66" charset="0"/>
              </a:rPr>
              <a:t>On rajoute un correcteur à avance de phase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2844" y="1714488"/>
            <a:ext cx="5072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latin typeface="Comic Sans MS" pitchFamily="66" charset="0"/>
              </a:rPr>
              <a:t>Détermination de </a:t>
            </a:r>
            <a:r>
              <a:rPr lang="el-GR" sz="1600" u="sng" dirty="0">
                <a:latin typeface="Comic Sans MS" pitchFamily="66" charset="0"/>
              </a:rPr>
              <a:t>τ</a:t>
            </a:r>
            <a:r>
              <a:rPr lang="fr-FR" sz="1600" u="sng" dirty="0">
                <a:latin typeface="Comic Sans MS" pitchFamily="66" charset="0"/>
              </a:rPr>
              <a:t> et de a avec les abaques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357158" y="2143116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omic Sans MS" pitchFamily="66" charset="0"/>
              </a:rPr>
              <a:t>On double ω</a:t>
            </a:r>
            <a:r>
              <a:rPr lang="fr-FR" sz="1600" baseline="-25000" dirty="0">
                <a:latin typeface="Comic Sans MS" pitchFamily="66" charset="0"/>
              </a:rPr>
              <a:t>c0 </a:t>
            </a:r>
            <a:r>
              <a:rPr lang="fr-FR" sz="1600" dirty="0">
                <a:latin typeface="Comic Sans MS" pitchFamily="66" charset="0"/>
              </a:rPr>
              <a:t>   d’où   ω’</a:t>
            </a:r>
            <a:r>
              <a:rPr lang="fr-FR" sz="1600" baseline="-25000" dirty="0">
                <a:latin typeface="Comic Sans MS" pitchFamily="66" charset="0"/>
              </a:rPr>
              <a:t>c0 </a:t>
            </a:r>
            <a:r>
              <a:rPr lang="fr-FR" sz="1600" dirty="0">
                <a:latin typeface="Comic Sans MS" pitchFamily="66" charset="0"/>
              </a:rPr>
              <a:t>= 0,12 </a:t>
            </a:r>
            <a:r>
              <a:rPr lang="fr-FR" sz="1600" dirty="0" err="1">
                <a:latin typeface="Comic Sans MS" pitchFamily="66" charset="0"/>
              </a:rPr>
              <a:t>rds</a:t>
            </a:r>
            <a:r>
              <a:rPr lang="fr-FR" sz="1600" baseline="30000" dirty="0">
                <a:latin typeface="Comic Sans MS" pitchFamily="66" charset="0"/>
              </a:rPr>
              <a:t>-1</a:t>
            </a:r>
          </a:p>
          <a:p>
            <a:r>
              <a:rPr lang="fr-FR" sz="1600" dirty="0">
                <a:latin typeface="Comic Sans MS" pitchFamily="66" charset="0"/>
              </a:rPr>
              <a:t>On majore  </a:t>
            </a:r>
            <a:r>
              <a:rPr lang="el-GR" sz="1600" dirty="0">
                <a:latin typeface="Comic Sans MS" pitchFamily="66" charset="0"/>
              </a:rPr>
              <a:t>Δ</a:t>
            </a:r>
            <a:r>
              <a:rPr lang="el-GR" sz="1600" dirty="0">
                <a:latin typeface="Comic Sans MS"/>
              </a:rPr>
              <a:t>φ</a:t>
            </a:r>
            <a:r>
              <a:rPr lang="fr-FR" sz="1600" dirty="0">
                <a:latin typeface="Comic Sans MS"/>
              </a:rPr>
              <a:t> de 20% soit </a:t>
            </a:r>
            <a:r>
              <a:rPr lang="fr-FR" sz="1600" dirty="0">
                <a:latin typeface="Comic Sans MS" pitchFamily="66" charset="0"/>
              </a:rPr>
              <a:t> </a:t>
            </a:r>
            <a:r>
              <a:rPr lang="el-GR" sz="1600" dirty="0">
                <a:latin typeface="Comic Sans MS" pitchFamily="66" charset="0"/>
              </a:rPr>
              <a:t>Δ</a:t>
            </a:r>
            <a:r>
              <a:rPr lang="el-GR" sz="1600" dirty="0">
                <a:latin typeface="Comic Sans MS"/>
              </a:rPr>
              <a:t>φ</a:t>
            </a:r>
            <a:r>
              <a:rPr lang="fr-FR" sz="1600" dirty="0">
                <a:latin typeface="Comic Sans MS"/>
              </a:rPr>
              <a:t>’= 54° </a:t>
            </a:r>
            <a:endParaRPr lang="fr-FR" sz="1600" dirty="0">
              <a:latin typeface="Comic Sans MS" pitchFamily="66" charset="0"/>
            </a:endParaRPr>
          </a:p>
        </p:txBody>
      </p:sp>
      <p:cxnSp>
        <p:nvCxnSpPr>
          <p:cNvPr id="12" name="Connecteur droit 11"/>
          <p:cNvCxnSpPr/>
          <p:nvPr/>
        </p:nvCxnSpPr>
        <p:spPr>
          <a:xfrm>
            <a:off x="5411799" y="5254650"/>
            <a:ext cx="16795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5400000">
            <a:off x="5375286" y="4779981"/>
            <a:ext cx="343222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>
            <a:off x="5448312" y="3063870"/>
            <a:ext cx="16430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373005" y="2917818"/>
            <a:ext cx="4272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omic Sans MS" pitchFamily="66" charset="0"/>
              </a:rPr>
              <a:t>On trouve a=10 et u=0,3 donc </a:t>
            </a:r>
            <a:r>
              <a:rPr lang="el-GR" sz="1600" dirty="0">
                <a:latin typeface="Comic Sans MS" pitchFamily="66" charset="0"/>
              </a:rPr>
              <a:t>τ</a:t>
            </a:r>
            <a:r>
              <a:rPr lang="fr-FR" sz="1600" dirty="0">
                <a:latin typeface="Comic Sans MS" pitchFamily="66" charset="0"/>
              </a:rPr>
              <a:t>=2,5 s</a:t>
            </a:r>
            <a:r>
              <a:rPr lang="fr-FR" dirty="0">
                <a:latin typeface="Comic Sans MS" pitchFamily="66" charset="0"/>
              </a:rPr>
              <a:t> </a:t>
            </a:r>
          </a:p>
        </p:txBody>
      </p:sp>
      <p:sp>
        <p:nvSpPr>
          <p:cNvPr id="27" name="ZoneTexte 26"/>
          <p:cNvSpPr txBox="1"/>
          <p:nvPr/>
        </p:nvSpPr>
        <p:spPr>
          <a:xfrm>
            <a:off x="263466" y="3502026"/>
            <a:ext cx="50720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u="sng" dirty="0">
                <a:latin typeface="Comic Sans MS" pitchFamily="66" charset="0"/>
              </a:rPr>
              <a:t>Détermination de </a:t>
            </a:r>
            <a:r>
              <a:rPr lang="el-GR" sz="1600" u="sng" dirty="0">
                <a:latin typeface="Comic Sans MS" pitchFamily="66" charset="0"/>
              </a:rPr>
              <a:t>τ</a:t>
            </a:r>
            <a:r>
              <a:rPr lang="fr-FR" sz="1600" u="sng" dirty="0">
                <a:latin typeface="Comic Sans MS" pitchFamily="66" charset="0"/>
              </a:rPr>
              <a:t> et de a avec les calculs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482544" y="3976695"/>
            <a:ext cx="457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Comic Sans MS" pitchFamily="66" charset="0"/>
              </a:rPr>
              <a:t>On double ω</a:t>
            </a:r>
            <a:r>
              <a:rPr lang="fr-FR" sz="1600" baseline="-25000" dirty="0">
                <a:latin typeface="Comic Sans MS" pitchFamily="66" charset="0"/>
              </a:rPr>
              <a:t>c0 </a:t>
            </a:r>
            <a:r>
              <a:rPr lang="fr-FR" sz="1600" dirty="0">
                <a:latin typeface="Comic Sans MS" pitchFamily="66" charset="0"/>
              </a:rPr>
              <a:t>   d’où   ω’</a:t>
            </a:r>
            <a:r>
              <a:rPr lang="fr-FR" sz="1600" baseline="-25000" dirty="0">
                <a:latin typeface="Comic Sans MS" pitchFamily="66" charset="0"/>
              </a:rPr>
              <a:t>c0 </a:t>
            </a:r>
            <a:r>
              <a:rPr lang="fr-FR" sz="1600" dirty="0">
                <a:latin typeface="Comic Sans MS" pitchFamily="66" charset="0"/>
              </a:rPr>
              <a:t>= 0,12 </a:t>
            </a:r>
            <a:r>
              <a:rPr lang="fr-FR" sz="1600" dirty="0" err="1">
                <a:latin typeface="Comic Sans MS" pitchFamily="66" charset="0"/>
              </a:rPr>
              <a:t>rds</a:t>
            </a:r>
            <a:r>
              <a:rPr lang="fr-FR" sz="1600" baseline="30000" dirty="0">
                <a:latin typeface="Comic Sans MS" pitchFamily="66" charset="0"/>
              </a:rPr>
              <a:t>-1</a:t>
            </a:r>
          </a:p>
          <a:p>
            <a:r>
              <a:rPr lang="fr-FR" sz="1600" dirty="0">
                <a:latin typeface="Comic Sans MS" pitchFamily="66" charset="0"/>
              </a:rPr>
              <a:t>On majore  </a:t>
            </a:r>
            <a:r>
              <a:rPr lang="el-GR" sz="1600" dirty="0">
                <a:latin typeface="Comic Sans MS" pitchFamily="66" charset="0"/>
              </a:rPr>
              <a:t>Δ</a:t>
            </a:r>
            <a:r>
              <a:rPr lang="el-GR" sz="1600" dirty="0">
                <a:latin typeface="Comic Sans MS"/>
              </a:rPr>
              <a:t>φ</a:t>
            </a:r>
            <a:r>
              <a:rPr lang="fr-FR" sz="1600" dirty="0">
                <a:latin typeface="Comic Sans MS"/>
              </a:rPr>
              <a:t> de 20% soit </a:t>
            </a:r>
            <a:r>
              <a:rPr lang="fr-FR" sz="1600" dirty="0">
                <a:latin typeface="Comic Sans MS" pitchFamily="66" charset="0"/>
              </a:rPr>
              <a:t> </a:t>
            </a:r>
            <a:r>
              <a:rPr lang="el-GR" sz="1600" dirty="0">
                <a:latin typeface="Comic Sans MS" pitchFamily="66" charset="0"/>
              </a:rPr>
              <a:t>Δ</a:t>
            </a:r>
            <a:r>
              <a:rPr lang="el-GR" sz="1600" dirty="0">
                <a:latin typeface="Comic Sans MS"/>
              </a:rPr>
              <a:t>φ</a:t>
            </a:r>
            <a:r>
              <a:rPr lang="fr-FR" sz="1600" dirty="0">
                <a:latin typeface="Comic Sans MS"/>
              </a:rPr>
              <a:t>’= 54° </a:t>
            </a:r>
            <a:endParaRPr lang="fr-FR" sz="1600" dirty="0">
              <a:latin typeface="Comic Sans MS" pitchFamily="66" charset="0"/>
            </a:endParaRPr>
          </a:p>
        </p:txBody>
      </p:sp>
      <p:graphicFrame>
        <p:nvGraphicFramePr>
          <p:cNvPr id="30" name="Objet 29"/>
          <p:cNvGraphicFramePr>
            <a:graphicFrameLocks noChangeAspect="1"/>
          </p:cNvGraphicFramePr>
          <p:nvPr/>
        </p:nvGraphicFramePr>
        <p:xfrm>
          <a:off x="993726" y="4670442"/>
          <a:ext cx="2957553" cy="1314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Équation" r:id="rId4" imgW="1828800" imgH="812520" progId="Equation.3">
                  <p:embed/>
                </p:oleObj>
              </mc:Choice>
              <mc:Fallback>
                <p:oleObj name="Équation" r:id="rId4" imgW="1828800" imgH="81252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3726" y="4670442"/>
                        <a:ext cx="2957553" cy="13144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6" grpId="0"/>
      <p:bldP spid="27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440" y="179343"/>
            <a:ext cx="4805363" cy="299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4886" y="3575052"/>
            <a:ext cx="4370970" cy="272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Connecteur droit 6"/>
          <p:cNvCxnSpPr/>
          <p:nvPr/>
        </p:nvCxnSpPr>
        <p:spPr>
          <a:xfrm rot="5400000">
            <a:off x="2381220" y="1712889"/>
            <a:ext cx="1460523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/>
          <p:cNvCxnSpPr/>
          <p:nvPr/>
        </p:nvCxnSpPr>
        <p:spPr>
          <a:xfrm>
            <a:off x="446031" y="2625714"/>
            <a:ext cx="26654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lèche vers le haut 11"/>
          <p:cNvSpPr/>
          <p:nvPr/>
        </p:nvSpPr>
        <p:spPr bwMode="auto">
          <a:xfrm>
            <a:off x="3038454" y="2443149"/>
            <a:ext cx="146051" cy="182565"/>
          </a:xfrm>
          <a:prstGeom prst="upArrow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 dirty="0"/>
          </a:p>
        </p:txBody>
      </p:sp>
      <p:cxnSp>
        <p:nvCxnSpPr>
          <p:cNvPr id="16" name="Connecteur droit avec flèche 15"/>
          <p:cNvCxnSpPr/>
          <p:nvPr/>
        </p:nvCxnSpPr>
        <p:spPr>
          <a:xfrm rot="5400000">
            <a:off x="1358857" y="3392488"/>
            <a:ext cx="2446370" cy="985851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èche vers le haut 16"/>
          <p:cNvSpPr/>
          <p:nvPr/>
        </p:nvSpPr>
        <p:spPr bwMode="auto">
          <a:xfrm rot="5400000">
            <a:off x="7091397" y="4779981"/>
            <a:ext cx="146051" cy="1095390"/>
          </a:xfrm>
          <a:prstGeom prst="upArrow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 dirty="0"/>
          </a:p>
        </p:txBody>
      </p:sp>
      <p:cxnSp>
        <p:nvCxnSpPr>
          <p:cNvPr id="18" name="Connecteur droit 17"/>
          <p:cNvCxnSpPr/>
          <p:nvPr/>
        </p:nvCxnSpPr>
        <p:spPr>
          <a:xfrm rot="16200000" flipH="1">
            <a:off x="6288110" y="5072086"/>
            <a:ext cx="657237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rot="5400000">
            <a:off x="7401757" y="5053829"/>
            <a:ext cx="62072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rot="10800000" flipV="1">
            <a:off x="3951280" y="5327675"/>
            <a:ext cx="2592427" cy="255591"/>
          </a:xfrm>
          <a:prstGeom prst="straightConnector1">
            <a:avLst/>
          </a:prstGeom>
          <a:ln w="25400" cmpd="sng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ZoneTexte 24"/>
          <p:cNvSpPr txBox="1"/>
          <p:nvPr/>
        </p:nvSpPr>
        <p:spPr>
          <a:xfrm>
            <a:off x="774648" y="5108598"/>
            <a:ext cx="3176631" cy="626701"/>
          </a:xfrm>
          <a:prstGeom prst="rect">
            <a:avLst/>
          </a:prstGeom>
          <a:noFill/>
          <a:ln w="25400">
            <a:solidFill>
              <a:schemeClr val="accent4">
                <a:lumMod val="50000"/>
              </a:schemeClr>
            </a:solidFill>
          </a:ln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fr-FR" dirty="0"/>
              <a:t>Marge de Phase = 47°</a:t>
            </a:r>
          </a:p>
          <a:p>
            <a:r>
              <a:rPr lang="fr-FR" dirty="0"/>
              <a:t>			</a:t>
            </a:r>
          </a:p>
        </p:txBody>
      </p:sp>
      <p:cxnSp>
        <p:nvCxnSpPr>
          <p:cNvPr id="35" name="Connecteur droit 34"/>
          <p:cNvCxnSpPr/>
          <p:nvPr/>
        </p:nvCxnSpPr>
        <p:spPr>
          <a:xfrm rot="10800000">
            <a:off x="5813443" y="4999059"/>
            <a:ext cx="80963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>
            <a:off x="6178572" y="4743468"/>
            <a:ext cx="444505" cy="0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5521338" y="1530324"/>
            <a:ext cx="3176631" cy="626701"/>
          </a:xfrm>
          <a:prstGeom prst="rect">
            <a:avLst/>
          </a:prstGeom>
          <a:noFill/>
          <a:ln w="25400">
            <a:solidFill>
              <a:schemeClr val="accent4">
                <a:lumMod val="50000"/>
              </a:schemeClr>
            </a:solidFill>
          </a:ln>
        </p:spPr>
        <p:txBody>
          <a:bodyPr wrap="square" lIns="36000" tIns="36000" rIns="36000" bIns="36000" rtlCol="0" anchor="ctr" anchorCtr="0">
            <a:spAutoFit/>
          </a:bodyPr>
          <a:lstStyle/>
          <a:p>
            <a:pPr algn="ctr"/>
            <a:r>
              <a:rPr lang="fr-FR" dirty="0"/>
              <a:t>Marge de Gain = 17dB</a:t>
            </a:r>
          </a:p>
          <a:p>
            <a:r>
              <a:rPr lang="fr-FR" dirty="0"/>
              <a:t>			</a:t>
            </a:r>
          </a:p>
        </p:txBody>
      </p:sp>
      <p:sp>
        <p:nvSpPr>
          <p:cNvPr id="43" name="Flèche vers le haut 42"/>
          <p:cNvSpPr/>
          <p:nvPr/>
        </p:nvSpPr>
        <p:spPr bwMode="auto">
          <a:xfrm>
            <a:off x="6142059" y="4743468"/>
            <a:ext cx="146051" cy="255592"/>
          </a:xfrm>
          <a:prstGeom prst="upArrow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 dirty="0"/>
          </a:p>
        </p:txBody>
      </p:sp>
      <p:cxnSp>
        <p:nvCxnSpPr>
          <p:cNvPr id="44" name="Connecteur droit avec flèche 43"/>
          <p:cNvCxnSpPr/>
          <p:nvPr/>
        </p:nvCxnSpPr>
        <p:spPr>
          <a:xfrm>
            <a:off x="3768716" y="1128681"/>
            <a:ext cx="1752620" cy="620721"/>
          </a:xfrm>
          <a:prstGeom prst="straightConnector1">
            <a:avLst/>
          </a:prstGeom>
          <a:ln w="25400" cmpd="sng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 rot="10800000">
            <a:off x="446031" y="2625714"/>
            <a:ext cx="3213146" cy="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 rot="16200000" flipV="1">
            <a:off x="2928916" y="1895453"/>
            <a:ext cx="1460520" cy="2"/>
          </a:xfrm>
          <a:prstGeom prst="line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Flèche vers le haut 53"/>
          <p:cNvSpPr/>
          <p:nvPr/>
        </p:nvSpPr>
        <p:spPr bwMode="auto">
          <a:xfrm>
            <a:off x="3586149" y="982630"/>
            <a:ext cx="146051" cy="146052"/>
          </a:xfrm>
          <a:prstGeom prst="upArrow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 dirty="0"/>
          </a:p>
        </p:txBody>
      </p:sp>
      <p:cxnSp>
        <p:nvCxnSpPr>
          <p:cNvPr id="56" name="Connecteur droit avec flèche 55"/>
          <p:cNvCxnSpPr/>
          <p:nvPr/>
        </p:nvCxnSpPr>
        <p:spPr>
          <a:xfrm rot="5400000" flipH="1" flipV="1">
            <a:off x="5393545" y="3045613"/>
            <a:ext cx="2555909" cy="912826"/>
          </a:xfrm>
          <a:prstGeom prst="straightConnector1">
            <a:avLst/>
          </a:prstGeom>
          <a:ln w="25400" cmpd="sng"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25" grpId="0" animBg="1"/>
      <p:bldP spid="41" grpId="0" animBg="1"/>
      <p:bldP spid="43" grpId="0" animBg="1"/>
      <p:bldP spid="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80C91E10-CB95-936D-885B-A75843906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66570"/>
            <a:ext cx="9144000" cy="253562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A5F873F-8C25-BE01-01CD-F207953FE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6176" y="4866640"/>
            <a:ext cx="2592288" cy="199443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A5B5BC7-7BAC-5C63-4CBD-77219F93094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301" r="56300" b="3276"/>
          <a:stretch/>
        </p:blipFill>
        <p:spPr>
          <a:xfrm rot="16200000">
            <a:off x="5101667" y="-1746471"/>
            <a:ext cx="1152128" cy="663335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64C1B3A-59F8-12CC-6762-6EE44E1B36D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500" r="52800"/>
          <a:stretch/>
        </p:blipFill>
        <p:spPr>
          <a:xfrm rot="16200000">
            <a:off x="5336958" y="-872580"/>
            <a:ext cx="756084" cy="68580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00131DA-D00C-6A01-8CB8-A527C3B47EA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00" t="13775" r="37400" b="22175"/>
          <a:stretch/>
        </p:blipFill>
        <p:spPr>
          <a:xfrm rot="16200000">
            <a:off x="1253982" y="-916838"/>
            <a:ext cx="774381" cy="2952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381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otonde">
  <a:themeElements>
    <a:clrScheme name="Rotond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otond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otond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 bwMode="auto">
        <a:noFill/>
        <a:ln w="12700">
          <a:solidFill>
            <a:srgbClr val="000000"/>
          </a:solidFill>
          <a:miter lim="800000"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algn="ctr"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741</TotalTime>
  <Words>404</Words>
  <Application>Microsoft Office PowerPoint</Application>
  <PresentationFormat>Affichage à l'écran (4:3)</PresentationFormat>
  <Paragraphs>57</Paragraphs>
  <Slides>8</Slides>
  <Notes>1</Notes>
  <HiddenSlides>0</HiddenSlides>
  <MMClips>0</MMClips>
  <ScaleCrop>false</ScaleCrop>
  <HeadingPairs>
    <vt:vector size="8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Arial</vt:lpstr>
      <vt:lpstr>Calibri</vt:lpstr>
      <vt:lpstr>Comic Sans MS</vt:lpstr>
      <vt:lpstr>Lucida Sans Unicode</vt:lpstr>
      <vt:lpstr>Verdana</vt:lpstr>
      <vt:lpstr>Wingdings 2</vt:lpstr>
      <vt:lpstr>Wingdings 3</vt:lpstr>
      <vt:lpstr>Rotonde</vt:lpstr>
      <vt:lpstr>Équation</vt:lpstr>
      <vt:lpstr>  ASSERVISSEMENT DE TEMPERATURE D’UNE ETUVE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ASSERVISSEMENT DE TEMPERATURE D’UNE ETUVE</dc:title>
  <dc:creator>Didier</dc:creator>
  <cp:lastModifiedBy>Fabien HOSPITAL</cp:lastModifiedBy>
  <cp:revision>50</cp:revision>
  <dcterms:created xsi:type="dcterms:W3CDTF">2010-03-30T11:58:50Z</dcterms:created>
  <dcterms:modified xsi:type="dcterms:W3CDTF">2023-01-28T16:58:15Z</dcterms:modified>
</cp:coreProperties>
</file>